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67" r:id="rId3"/>
    <p:sldId id="289" r:id="rId4"/>
    <p:sldId id="285" r:id="rId5"/>
    <p:sldId id="283" r:id="rId6"/>
    <p:sldId id="284" r:id="rId7"/>
    <p:sldId id="282" r:id="rId8"/>
    <p:sldId id="287" r:id="rId9"/>
    <p:sldId id="288"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4486"/>
    <a:srgbClr val="D18D22"/>
    <a:srgbClr val="3FB4BB"/>
    <a:srgbClr val="595959"/>
    <a:srgbClr val="E6CB3C"/>
    <a:srgbClr val="77955F"/>
    <a:srgbClr val="9FD6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p:restoredTop sz="79572"/>
  </p:normalViewPr>
  <p:slideViewPr>
    <p:cSldViewPr snapToGrid="0" snapToObjects="1">
      <p:cViewPr varScale="1">
        <p:scale>
          <a:sx n="92" d="100"/>
          <a:sy n="92" d="100"/>
        </p:scale>
        <p:origin x="21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macairdw/Desktop/sta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macairdw/Desktop/stat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pieChart>
        <c:varyColors val="1"/>
        <c:ser>
          <c:idx val="0"/>
          <c:order val="0"/>
          <c:tx>
            <c:strRef>
              <c:f>Sheet1!$B$20</c:f>
              <c:strCache>
                <c:ptCount val="1"/>
                <c:pt idx="0">
                  <c:v>Pre pandemic</c:v>
                </c:pt>
              </c:strCache>
            </c:strRef>
          </c:tx>
          <c:dPt>
            <c:idx val="0"/>
            <c:bubble3D val="0"/>
            <c:spPr>
              <a:solidFill>
                <a:schemeClr val="accent4">
                  <a:shade val="50000"/>
                </a:schemeClr>
              </a:solidFill>
              <a:ln w="19050">
                <a:solidFill>
                  <a:schemeClr val="lt1"/>
                </a:solidFill>
              </a:ln>
              <a:effectLst/>
            </c:spPr>
            <c:extLst>
              <c:ext xmlns:c16="http://schemas.microsoft.com/office/drawing/2014/chart" uri="{C3380CC4-5D6E-409C-BE32-E72D297353CC}">
                <c16:uniqueId val="{00000001-D919-2245-9780-241771FD254E}"/>
              </c:ext>
            </c:extLst>
          </c:dPt>
          <c:dPt>
            <c:idx val="1"/>
            <c:bubble3D val="0"/>
            <c:spPr>
              <a:solidFill>
                <a:schemeClr val="accent4">
                  <a:shade val="70000"/>
                </a:schemeClr>
              </a:solidFill>
              <a:ln w="19050">
                <a:solidFill>
                  <a:schemeClr val="lt1"/>
                </a:solidFill>
              </a:ln>
              <a:effectLst/>
            </c:spPr>
            <c:extLst>
              <c:ext xmlns:c16="http://schemas.microsoft.com/office/drawing/2014/chart" uri="{C3380CC4-5D6E-409C-BE32-E72D297353CC}">
                <c16:uniqueId val="{00000003-D919-2245-9780-241771FD254E}"/>
              </c:ext>
            </c:extLst>
          </c:dPt>
          <c:dPt>
            <c:idx val="2"/>
            <c:bubble3D val="0"/>
            <c:spPr>
              <a:solidFill>
                <a:schemeClr val="accent4">
                  <a:shade val="90000"/>
                </a:schemeClr>
              </a:solidFill>
              <a:ln w="19050">
                <a:solidFill>
                  <a:schemeClr val="lt1"/>
                </a:solidFill>
              </a:ln>
              <a:effectLst/>
            </c:spPr>
            <c:extLst>
              <c:ext xmlns:c16="http://schemas.microsoft.com/office/drawing/2014/chart" uri="{C3380CC4-5D6E-409C-BE32-E72D297353CC}">
                <c16:uniqueId val="{00000005-D919-2245-9780-241771FD254E}"/>
              </c:ext>
            </c:extLst>
          </c:dPt>
          <c:dPt>
            <c:idx val="3"/>
            <c:bubble3D val="0"/>
            <c:spPr>
              <a:solidFill>
                <a:schemeClr val="accent4">
                  <a:tint val="90000"/>
                </a:schemeClr>
              </a:solidFill>
              <a:ln w="19050">
                <a:solidFill>
                  <a:schemeClr val="lt1"/>
                </a:solidFill>
              </a:ln>
              <a:effectLst/>
            </c:spPr>
            <c:extLst>
              <c:ext xmlns:c16="http://schemas.microsoft.com/office/drawing/2014/chart" uri="{C3380CC4-5D6E-409C-BE32-E72D297353CC}">
                <c16:uniqueId val="{00000007-D919-2245-9780-241771FD254E}"/>
              </c:ext>
            </c:extLst>
          </c:dPt>
          <c:dPt>
            <c:idx val="4"/>
            <c:bubble3D val="0"/>
            <c:spPr>
              <a:solidFill>
                <a:schemeClr val="accent4">
                  <a:tint val="70000"/>
                </a:schemeClr>
              </a:solidFill>
              <a:ln w="19050">
                <a:solidFill>
                  <a:schemeClr val="lt1"/>
                </a:solidFill>
              </a:ln>
              <a:effectLst/>
            </c:spPr>
            <c:extLst>
              <c:ext xmlns:c16="http://schemas.microsoft.com/office/drawing/2014/chart" uri="{C3380CC4-5D6E-409C-BE32-E72D297353CC}">
                <c16:uniqueId val="{00000009-D919-2245-9780-241771FD254E}"/>
              </c:ext>
            </c:extLst>
          </c:dPt>
          <c:dPt>
            <c:idx val="5"/>
            <c:bubble3D val="0"/>
            <c:explosion val="23"/>
            <c:spPr>
              <a:solidFill>
                <a:srgbClr val="DF4486"/>
              </a:solidFill>
              <a:ln w="19050">
                <a:solidFill>
                  <a:schemeClr val="lt1"/>
                </a:solidFill>
              </a:ln>
              <a:effectLst/>
            </c:spPr>
            <c:extLst>
              <c:ext xmlns:c16="http://schemas.microsoft.com/office/drawing/2014/chart" uri="{C3380CC4-5D6E-409C-BE32-E72D297353CC}">
                <c16:uniqueId val="{0000000B-D919-2245-9780-241771FD254E}"/>
              </c:ext>
            </c:extLst>
          </c:dPt>
          <c:dLbls>
            <c:dLbl>
              <c:idx val="5"/>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extLst>
                <c:ext xmlns:c16="http://schemas.microsoft.com/office/drawing/2014/chart" uri="{C3380CC4-5D6E-409C-BE32-E72D297353CC}">
                  <c16:uniqueId val="{0000000B-D919-2245-9780-241771FD254E}"/>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Sheet1!$A$21:$A$26</c:f>
              <c:strCache>
                <c:ptCount val="6"/>
                <c:pt idx="0">
                  <c:v>65+</c:v>
                </c:pt>
                <c:pt idx="1">
                  <c:v>55-64</c:v>
                </c:pt>
                <c:pt idx="2">
                  <c:v>45-54</c:v>
                </c:pt>
                <c:pt idx="3">
                  <c:v>35-44</c:v>
                </c:pt>
                <c:pt idx="4">
                  <c:v>25-34</c:v>
                </c:pt>
                <c:pt idx="5">
                  <c:v>18-24</c:v>
                </c:pt>
              </c:strCache>
            </c:strRef>
          </c:cat>
          <c:val>
            <c:numRef>
              <c:f>Sheet1!$B$21:$B$26</c:f>
              <c:numCache>
                <c:formatCode>General</c:formatCode>
                <c:ptCount val="6"/>
                <c:pt idx="0">
                  <c:v>7.07</c:v>
                </c:pt>
                <c:pt idx="1">
                  <c:v>10.53</c:v>
                </c:pt>
                <c:pt idx="2">
                  <c:v>14.89</c:v>
                </c:pt>
                <c:pt idx="3">
                  <c:v>16.829999999999998</c:v>
                </c:pt>
                <c:pt idx="4">
                  <c:v>32.9</c:v>
                </c:pt>
                <c:pt idx="5">
                  <c:v>17.77</c:v>
                </c:pt>
              </c:numCache>
            </c:numRef>
          </c:val>
          <c:extLst>
            <c:ext xmlns:c16="http://schemas.microsoft.com/office/drawing/2014/chart" uri="{C3380CC4-5D6E-409C-BE32-E72D297353CC}">
              <c16:uniqueId val="{0000000C-D919-2245-9780-241771FD254E}"/>
            </c:ext>
          </c:extLst>
        </c:ser>
        <c:ser>
          <c:idx val="1"/>
          <c:order val="1"/>
          <c:tx>
            <c:strRef>
              <c:f>Sheet1!$C$20</c:f>
              <c:strCache>
                <c:ptCount val="1"/>
                <c:pt idx="0">
                  <c:v>Post pandemic</c:v>
                </c:pt>
              </c:strCache>
            </c:strRef>
          </c:tx>
          <c:dPt>
            <c:idx val="0"/>
            <c:bubble3D val="0"/>
            <c:spPr>
              <a:solidFill>
                <a:schemeClr val="accent4">
                  <a:shade val="50000"/>
                </a:schemeClr>
              </a:solidFill>
              <a:ln w="19050">
                <a:solidFill>
                  <a:schemeClr val="lt1"/>
                </a:solidFill>
              </a:ln>
              <a:effectLst/>
            </c:spPr>
            <c:extLst>
              <c:ext xmlns:c16="http://schemas.microsoft.com/office/drawing/2014/chart" uri="{C3380CC4-5D6E-409C-BE32-E72D297353CC}">
                <c16:uniqueId val="{0000000E-D919-2245-9780-241771FD254E}"/>
              </c:ext>
            </c:extLst>
          </c:dPt>
          <c:dPt>
            <c:idx val="1"/>
            <c:bubble3D val="0"/>
            <c:spPr>
              <a:solidFill>
                <a:schemeClr val="accent4">
                  <a:shade val="70000"/>
                </a:schemeClr>
              </a:solidFill>
              <a:ln w="19050">
                <a:solidFill>
                  <a:schemeClr val="lt1"/>
                </a:solidFill>
              </a:ln>
              <a:effectLst/>
            </c:spPr>
            <c:extLst>
              <c:ext xmlns:c16="http://schemas.microsoft.com/office/drawing/2014/chart" uri="{C3380CC4-5D6E-409C-BE32-E72D297353CC}">
                <c16:uniqueId val="{00000010-D919-2245-9780-241771FD254E}"/>
              </c:ext>
            </c:extLst>
          </c:dPt>
          <c:dPt>
            <c:idx val="2"/>
            <c:bubble3D val="0"/>
            <c:spPr>
              <a:solidFill>
                <a:schemeClr val="accent4">
                  <a:shade val="90000"/>
                </a:schemeClr>
              </a:solidFill>
              <a:ln w="19050">
                <a:solidFill>
                  <a:schemeClr val="lt1"/>
                </a:solidFill>
              </a:ln>
              <a:effectLst/>
            </c:spPr>
            <c:extLst>
              <c:ext xmlns:c16="http://schemas.microsoft.com/office/drawing/2014/chart" uri="{C3380CC4-5D6E-409C-BE32-E72D297353CC}">
                <c16:uniqueId val="{00000012-D919-2245-9780-241771FD254E}"/>
              </c:ext>
            </c:extLst>
          </c:dPt>
          <c:dPt>
            <c:idx val="3"/>
            <c:bubble3D val="0"/>
            <c:spPr>
              <a:solidFill>
                <a:schemeClr val="accent4">
                  <a:tint val="90000"/>
                </a:schemeClr>
              </a:solidFill>
              <a:ln w="19050">
                <a:solidFill>
                  <a:schemeClr val="lt1"/>
                </a:solidFill>
              </a:ln>
              <a:effectLst/>
            </c:spPr>
            <c:extLst>
              <c:ext xmlns:c16="http://schemas.microsoft.com/office/drawing/2014/chart" uri="{C3380CC4-5D6E-409C-BE32-E72D297353CC}">
                <c16:uniqueId val="{00000014-D919-2245-9780-241771FD254E}"/>
              </c:ext>
            </c:extLst>
          </c:dPt>
          <c:dPt>
            <c:idx val="4"/>
            <c:bubble3D val="0"/>
            <c:spPr>
              <a:solidFill>
                <a:schemeClr val="accent4">
                  <a:tint val="70000"/>
                </a:schemeClr>
              </a:solidFill>
              <a:ln w="19050">
                <a:solidFill>
                  <a:schemeClr val="lt1"/>
                </a:solidFill>
              </a:ln>
              <a:effectLst/>
            </c:spPr>
            <c:extLst>
              <c:ext xmlns:c16="http://schemas.microsoft.com/office/drawing/2014/chart" uri="{C3380CC4-5D6E-409C-BE32-E72D297353CC}">
                <c16:uniqueId val="{00000016-D919-2245-9780-241771FD254E}"/>
              </c:ext>
            </c:extLst>
          </c:dPt>
          <c:dPt>
            <c:idx val="5"/>
            <c:bubble3D val="0"/>
            <c:spPr>
              <a:solidFill>
                <a:schemeClr val="accent4">
                  <a:tint val="50000"/>
                </a:schemeClr>
              </a:solidFill>
              <a:ln w="19050">
                <a:solidFill>
                  <a:schemeClr val="lt1"/>
                </a:solidFill>
              </a:ln>
              <a:effectLst/>
            </c:spPr>
            <c:extLst>
              <c:ext xmlns:c16="http://schemas.microsoft.com/office/drawing/2014/chart" uri="{C3380CC4-5D6E-409C-BE32-E72D297353CC}">
                <c16:uniqueId val="{00000018-D919-2245-9780-241771FD254E}"/>
              </c:ext>
            </c:extLst>
          </c:dPt>
          <c:dLbls>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Sheet1!$A$21:$A$26</c:f>
              <c:strCache>
                <c:ptCount val="6"/>
                <c:pt idx="0">
                  <c:v>65+</c:v>
                </c:pt>
                <c:pt idx="1">
                  <c:v>55-64</c:v>
                </c:pt>
                <c:pt idx="2">
                  <c:v>45-54</c:v>
                </c:pt>
                <c:pt idx="3">
                  <c:v>35-44</c:v>
                </c:pt>
                <c:pt idx="4">
                  <c:v>25-34</c:v>
                </c:pt>
                <c:pt idx="5">
                  <c:v>18-24</c:v>
                </c:pt>
              </c:strCache>
            </c:strRef>
          </c:cat>
          <c:val>
            <c:numRef>
              <c:f>Sheet1!$C$21:$C$26</c:f>
              <c:numCache>
                <c:formatCode>General</c:formatCode>
                <c:ptCount val="6"/>
                <c:pt idx="0">
                  <c:v>5.97</c:v>
                </c:pt>
                <c:pt idx="1">
                  <c:v>8.68</c:v>
                </c:pt>
                <c:pt idx="2">
                  <c:v>14.38</c:v>
                </c:pt>
                <c:pt idx="3">
                  <c:v>18.739999999999998</c:v>
                </c:pt>
                <c:pt idx="4">
                  <c:v>26.59</c:v>
                </c:pt>
                <c:pt idx="5">
                  <c:v>26.64</c:v>
                </c:pt>
              </c:numCache>
            </c:numRef>
          </c:val>
          <c:extLst>
            <c:ext xmlns:c16="http://schemas.microsoft.com/office/drawing/2014/chart" uri="{C3380CC4-5D6E-409C-BE32-E72D297353CC}">
              <c16:uniqueId val="{00000019-D919-2245-9780-241771FD254E}"/>
            </c:ext>
          </c:extLst>
        </c:ser>
        <c:dLbls>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1"/>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pieChart>
        <c:varyColors val="1"/>
        <c:ser>
          <c:idx val="0"/>
          <c:order val="0"/>
          <c:tx>
            <c:strRef>
              <c:f>Sheet1!$B$20</c:f>
              <c:strCache>
                <c:ptCount val="1"/>
                <c:pt idx="0">
                  <c:v>Pre pandemic</c:v>
                </c:pt>
              </c:strCache>
            </c:strRef>
          </c:tx>
          <c:dPt>
            <c:idx val="0"/>
            <c:bubble3D val="0"/>
            <c:spPr>
              <a:solidFill>
                <a:schemeClr val="accent4">
                  <a:shade val="50000"/>
                </a:schemeClr>
              </a:solidFill>
              <a:ln w="19050">
                <a:solidFill>
                  <a:schemeClr val="lt1"/>
                </a:solidFill>
              </a:ln>
              <a:effectLst/>
            </c:spPr>
            <c:extLst>
              <c:ext xmlns:c16="http://schemas.microsoft.com/office/drawing/2014/chart" uri="{C3380CC4-5D6E-409C-BE32-E72D297353CC}">
                <c16:uniqueId val="{00000001-64AA-E34A-AD03-71D27CEA576F}"/>
              </c:ext>
            </c:extLst>
          </c:dPt>
          <c:dPt>
            <c:idx val="1"/>
            <c:bubble3D val="0"/>
            <c:spPr>
              <a:solidFill>
                <a:schemeClr val="accent4">
                  <a:shade val="70000"/>
                </a:schemeClr>
              </a:solidFill>
              <a:ln w="19050">
                <a:solidFill>
                  <a:schemeClr val="lt1"/>
                </a:solidFill>
              </a:ln>
              <a:effectLst/>
            </c:spPr>
            <c:extLst>
              <c:ext xmlns:c16="http://schemas.microsoft.com/office/drawing/2014/chart" uri="{C3380CC4-5D6E-409C-BE32-E72D297353CC}">
                <c16:uniqueId val="{00000003-64AA-E34A-AD03-71D27CEA576F}"/>
              </c:ext>
            </c:extLst>
          </c:dPt>
          <c:dPt>
            <c:idx val="2"/>
            <c:bubble3D val="0"/>
            <c:spPr>
              <a:solidFill>
                <a:schemeClr val="accent4">
                  <a:shade val="90000"/>
                </a:schemeClr>
              </a:solidFill>
              <a:ln w="19050">
                <a:solidFill>
                  <a:schemeClr val="lt1"/>
                </a:solidFill>
              </a:ln>
              <a:effectLst/>
            </c:spPr>
            <c:extLst>
              <c:ext xmlns:c16="http://schemas.microsoft.com/office/drawing/2014/chart" uri="{C3380CC4-5D6E-409C-BE32-E72D297353CC}">
                <c16:uniqueId val="{00000005-64AA-E34A-AD03-71D27CEA576F}"/>
              </c:ext>
            </c:extLst>
          </c:dPt>
          <c:dPt>
            <c:idx val="3"/>
            <c:bubble3D val="0"/>
            <c:spPr>
              <a:solidFill>
                <a:schemeClr val="accent4">
                  <a:tint val="90000"/>
                </a:schemeClr>
              </a:solidFill>
              <a:ln w="19050">
                <a:solidFill>
                  <a:schemeClr val="lt1"/>
                </a:solidFill>
              </a:ln>
              <a:effectLst/>
            </c:spPr>
            <c:extLst>
              <c:ext xmlns:c16="http://schemas.microsoft.com/office/drawing/2014/chart" uri="{C3380CC4-5D6E-409C-BE32-E72D297353CC}">
                <c16:uniqueId val="{00000007-64AA-E34A-AD03-71D27CEA576F}"/>
              </c:ext>
            </c:extLst>
          </c:dPt>
          <c:dPt>
            <c:idx val="4"/>
            <c:bubble3D val="0"/>
            <c:spPr>
              <a:solidFill>
                <a:schemeClr val="accent4">
                  <a:tint val="70000"/>
                </a:schemeClr>
              </a:solidFill>
              <a:ln w="19050">
                <a:solidFill>
                  <a:schemeClr val="lt1"/>
                </a:solidFill>
              </a:ln>
              <a:effectLst/>
            </c:spPr>
            <c:extLst>
              <c:ext xmlns:c16="http://schemas.microsoft.com/office/drawing/2014/chart" uri="{C3380CC4-5D6E-409C-BE32-E72D297353CC}">
                <c16:uniqueId val="{00000009-64AA-E34A-AD03-71D27CEA576F}"/>
              </c:ext>
            </c:extLst>
          </c:dPt>
          <c:dPt>
            <c:idx val="5"/>
            <c:bubble3D val="0"/>
            <c:explosion val="15"/>
            <c:spPr>
              <a:solidFill>
                <a:srgbClr val="DF4486"/>
              </a:solidFill>
              <a:ln w="19050">
                <a:solidFill>
                  <a:schemeClr val="lt1"/>
                </a:solidFill>
              </a:ln>
              <a:effectLst/>
            </c:spPr>
            <c:extLst>
              <c:ext xmlns:c16="http://schemas.microsoft.com/office/drawing/2014/chart" uri="{C3380CC4-5D6E-409C-BE32-E72D297353CC}">
                <c16:uniqueId val="{0000000B-64AA-E34A-AD03-71D27CEA576F}"/>
              </c:ext>
            </c:extLst>
          </c:dPt>
          <c:dLbls>
            <c:dLbl>
              <c:idx val="5"/>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extLst>
                <c:ext xmlns:c16="http://schemas.microsoft.com/office/drawing/2014/chart" uri="{C3380CC4-5D6E-409C-BE32-E72D297353CC}">
                  <c16:uniqueId val="{0000000B-64AA-E34A-AD03-71D27CEA576F}"/>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Sheet1!$A$21:$A$26</c:f>
              <c:strCache>
                <c:ptCount val="6"/>
                <c:pt idx="0">
                  <c:v>65+</c:v>
                </c:pt>
                <c:pt idx="1">
                  <c:v>55-64</c:v>
                </c:pt>
                <c:pt idx="2">
                  <c:v>45-54</c:v>
                </c:pt>
                <c:pt idx="3">
                  <c:v>35-44</c:v>
                </c:pt>
                <c:pt idx="4">
                  <c:v>25-34</c:v>
                </c:pt>
                <c:pt idx="5">
                  <c:v>18-24</c:v>
                </c:pt>
              </c:strCache>
            </c:strRef>
          </c:cat>
          <c:val>
            <c:numRef>
              <c:f>Sheet1!$C$21:$C$26</c:f>
              <c:numCache>
                <c:formatCode>General</c:formatCode>
                <c:ptCount val="6"/>
                <c:pt idx="0">
                  <c:v>5.97</c:v>
                </c:pt>
                <c:pt idx="1">
                  <c:v>8.68</c:v>
                </c:pt>
                <c:pt idx="2">
                  <c:v>14.38</c:v>
                </c:pt>
                <c:pt idx="3">
                  <c:v>18.739999999999998</c:v>
                </c:pt>
                <c:pt idx="4">
                  <c:v>26.59</c:v>
                </c:pt>
                <c:pt idx="5">
                  <c:v>26.64</c:v>
                </c:pt>
              </c:numCache>
            </c:numRef>
          </c:val>
          <c:extLst>
            <c:ext xmlns:c16="http://schemas.microsoft.com/office/drawing/2014/chart" uri="{C3380CC4-5D6E-409C-BE32-E72D297353CC}">
              <c16:uniqueId val="{0000000C-64AA-E34A-AD03-71D27CEA576F}"/>
            </c:ext>
          </c:extLst>
        </c:ser>
        <c:ser>
          <c:idx val="1"/>
          <c:order val="1"/>
          <c:tx>
            <c:strRef>
              <c:f>Sheet1!$C$20</c:f>
              <c:strCache>
                <c:ptCount val="1"/>
                <c:pt idx="0">
                  <c:v>Post pandemic</c:v>
                </c:pt>
              </c:strCache>
            </c:strRef>
          </c:tx>
          <c:dPt>
            <c:idx val="0"/>
            <c:bubble3D val="0"/>
            <c:spPr>
              <a:solidFill>
                <a:schemeClr val="accent4">
                  <a:shade val="50000"/>
                </a:schemeClr>
              </a:solidFill>
              <a:ln w="19050">
                <a:solidFill>
                  <a:schemeClr val="lt1"/>
                </a:solidFill>
              </a:ln>
              <a:effectLst/>
            </c:spPr>
            <c:extLst>
              <c:ext xmlns:c16="http://schemas.microsoft.com/office/drawing/2014/chart" uri="{C3380CC4-5D6E-409C-BE32-E72D297353CC}">
                <c16:uniqueId val="{0000000E-64AA-E34A-AD03-71D27CEA576F}"/>
              </c:ext>
            </c:extLst>
          </c:dPt>
          <c:dPt>
            <c:idx val="1"/>
            <c:bubble3D val="0"/>
            <c:spPr>
              <a:solidFill>
                <a:schemeClr val="accent4">
                  <a:shade val="70000"/>
                </a:schemeClr>
              </a:solidFill>
              <a:ln w="19050">
                <a:solidFill>
                  <a:schemeClr val="lt1"/>
                </a:solidFill>
              </a:ln>
              <a:effectLst/>
            </c:spPr>
            <c:extLst>
              <c:ext xmlns:c16="http://schemas.microsoft.com/office/drawing/2014/chart" uri="{C3380CC4-5D6E-409C-BE32-E72D297353CC}">
                <c16:uniqueId val="{00000010-64AA-E34A-AD03-71D27CEA576F}"/>
              </c:ext>
            </c:extLst>
          </c:dPt>
          <c:dPt>
            <c:idx val="2"/>
            <c:bubble3D val="0"/>
            <c:spPr>
              <a:solidFill>
                <a:schemeClr val="accent4">
                  <a:shade val="90000"/>
                </a:schemeClr>
              </a:solidFill>
              <a:ln w="19050">
                <a:solidFill>
                  <a:schemeClr val="lt1"/>
                </a:solidFill>
              </a:ln>
              <a:effectLst/>
            </c:spPr>
            <c:extLst>
              <c:ext xmlns:c16="http://schemas.microsoft.com/office/drawing/2014/chart" uri="{C3380CC4-5D6E-409C-BE32-E72D297353CC}">
                <c16:uniqueId val="{00000012-64AA-E34A-AD03-71D27CEA576F}"/>
              </c:ext>
            </c:extLst>
          </c:dPt>
          <c:dPt>
            <c:idx val="3"/>
            <c:bubble3D val="0"/>
            <c:spPr>
              <a:solidFill>
                <a:schemeClr val="accent4">
                  <a:tint val="90000"/>
                </a:schemeClr>
              </a:solidFill>
              <a:ln w="19050">
                <a:solidFill>
                  <a:schemeClr val="lt1"/>
                </a:solidFill>
              </a:ln>
              <a:effectLst/>
            </c:spPr>
            <c:extLst>
              <c:ext xmlns:c16="http://schemas.microsoft.com/office/drawing/2014/chart" uri="{C3380CC4-5D6E-409C-BE32-E72D297353CC}">
                <c16:uniqueId val="{00000014-64AA-E34A-AD03-71D27CEA576F}"/>
              </c:ext>
            </c:extLst>
          </c:dPt>
          <c:dPt>
            <c:idx val="4"/>
            <c:bubble3D val="0"/>
            <c:spPr>
              <a:solidFill>
                <a:schemeClr val="accent4">
                  <a:tint val="70000"/>
                </a:schemeClr>
              </a:solidFill>
              <a:ln w="19050">
                <a:solidFill>
                  <a:schemeClr val="lt1"/>
                </a:solidFill>
              </a:ln>
              <a:effectLst/>
            </c:spPr>
            <c:extLst>
              <c:ext xmlns:c16="http://schemas.microsoft.com/office/drawing/2014/chart" uri="{C3380CC4-5D6E-409C-BE32-E72D297353CC}">
                <c16:uniqueId val="{00000016-64AA-E34A-AD03-71D27CEA576F}"/>
              </c:ext>
            </c:extLst>
          </c:dPt>
          <c:dPt>
            <c:idx val="5"/>
            <c:bubble3D val="0"/>
            <c:spPr>
              <a:solidFill>
                <a:schemeClr val="accent4">
                  <a:tint val="50000"/>
                </a:schemeClr>
              </a:solidFill>
              <a:ln w="19050">
                <a:solidFill>
                  <a:schemeClr val="lt1"/>
                </a:solidFill>
              </a:ln>
              <a:effectLst/>
            </c:spPr>
            <c:extLst>
              <c:ext xmlns:c16="http://schemas.microsoft.com/office/drawing/2014/chart" uri="{C3380CC4-5D6E-409C-BE32-E72D297353CC}">
                <c16:uniqueId val="{00000018-64AA-E34A-AD03-71D27CEA576F}"/>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Sheet1!$A$21:$A$26</c:f>
              <c:strCache>
                <c:ptCount val="6"/>
                <c:pt idx="0">
                  <c:v>65+</c:v>
                </c:pt>
                <c:pt idx="1">
                  <c:v>55-64</c:v>
                </c:pt>
                <c:pt idx="2">
                  <c:v>45-54</c:v>
                </c:pt>
                <c:pt idx="3">
                  <c:v>35-44</c:v>
                </c:pt>
                <c:pt idx="4">
                  <c:v>25-34</c:v>
                </c:pt>
                <c:pt idx="5">
                  <c:v>18-24</c:v>
                </c:pt>
              </c:strCache>
            </c:strRef>
          </c:cat>
          <c:val>
            <c:numRef>
              <c:f>Sheet1!$C$21:$C$26</c:f>
              <c:numCache>
                <c:formatCode>General</c:formatCode>
                <c:ptCount val="6"/>
                <c:pt idx="0">
                  <c:v>5.97</c:v>
                </c:pt>
                <c:pt idx="1">
                  <c:v>8.68</c:v>
                </c:pt>
                <c:pt idx="2">
                  <c:v>14.38</c:v>
                </c:pt>
                <c:pt idx="3">
                  <c:v>18.739999999999998</c:v>
                </c:pt>
                <c:pt idx="4">
                  <c:v>26.59</c:v>
                </c:pt>
                <c:pt idx="5">
                  <c:v>26.64</c:v>
                </c:pt>
              </c:numCache>
            </c:numRef>
          </c:val>
          <c:extLst>
            <c:ext xmlns:c16="http://schemas.microsoft.com/office/drawing/2014/chart" uri="{C3380CC4-5D6E-409C-BE32-E72D297353CC}">
              <c16:uniqueId val="{00000019-64AA-E34A-AD03-71D27CEA576F}"/>
            </c:ext>
          </c:extLst>
        </c:ser>
        <c:dLbls>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F05ACE-FBB4-7446-B49A-15CAA719041B}" type="datetimeFigureOut">
              <a:rPr lang="en-US" smtClean="0"/>
              <a:t>6/7/23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D37C89-CA59-844D-AE1B-ABA99A034D63}" type="slidenum">
              <a:rPr lang="en-US" smtClean="0"/>
              <a:t>‹#›</a:t>
            </a:fld>
            <a:endParaRPr lang="en-US"/>
          </a:p>
        </p:txBody>
      </p:sp>
    </p:spTree>
    <p:extLst>
      <p:ext uri="{BB962C8B-B14F-4D97-AF65-F5344CB8AC3E}">
        <p14:creationId xmlns:p14="http://schemas.microsoft.com/office/powerpoint/2010/main" val="11907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Top 3 reasons for volunteering as reported by volunteers:</a:t>
            </a:r>
          </a:p>
          <a:p>
            <a:pPr marL="0" indent="0">
              <a:buNone/>
            </a:pPr>
            <a:endParaRPr lang="en-US" dirty="0"/>
          </a:p>
          <a:p>
            <a:pPr marL="0" indent="0">
              <a:buNone/>
            </a:pPr>
            <a:r>
              <a:rPr lang="en-US" dirty="0"/>
              <a:t>Volunteers continued to pour into the VolunteerConnector looking for new opportunities to connect with their </a:t>
            </a:r>
            <a:r>
              <a:rPr lang="en-US" dirty="0" err="1"/>
              <a:t>neighbours</a:t>
            </a:r>
            <a:r>
              <a:rPr lang="en-US" dirty="0"/>
              <a:t>. </a:t>
            </a:r>
          </a:p>
          <a:p>
            <a:pPr marL="0" indent="0">
              <a:buNone/>
            </a:pPr>
            <a:endParaRPr lang="en-US" dirty="0"/>
          </a:p>
          <a:p>
            <a:pPr marL="0" indent="0">
              <a:buNone/>
            </a:pPr>
            <a:r>
              <a:rPr lang="en-US" dirty="0"/>
              <a:t>Volunteers continue to relate strongly to grassroots initiatives</a:t>
            </a:r>
          </a:p>
        </p:txBody>
      </p:sp>
      <p:sp>
        <p:nvSpPr>
          <p:cNvPr id="4" name="Slide Number Placeholder 3"/>
          <p:cNvSpPr>
            <a:spLocks noGrp="1"/>
          </p:cNvSpPr>
          <p:nvPr>
            <p:ph type="sldNum" sz="quarter" idx="5"/>
          </p:nvPr>
        </p:nvSpPr>
        <p:spPr/>
        <p:txBody>
          <a:bodyPr/>
          <a:lstStyle/>
          <a:p>
            <a:fld id="{79D37C89-CA59-844D-AE1B-ABA99A034D63}" type="slidenum">
              <a:rPr lang="en-US" smtClean="0"/>
              <a:t>3</a:t>
            </a:fld>
            <a:endParaRPr lang="en-US"/>
          </a:p>
        </p:txBody>
      </p:sp>
    </p:spTree>
    <p:extLst>
      <p:ext uri="{BB962C8B-B14F-4D97-AF65-F5344CB8AC3E}">
        <p14:creationId xmlns:p14="http://schemas.microsoft.com/office/powerpoint/2010/main" val="4131855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D37C89-CA59-844D-AE1B-ABA99A034D63}" type="slidenum">
              <a:rPr lang="en-US" smtClean="0"/>
              <a:t>4</a:t>
            </a:fld>
            <a:endParaRPr lang="en-US"/>
          </a:p>
        </p:txBody>
      </p:sp>
    </p:spTree>
    <p:extLst>
      <p:ext uri="{BB962C8B-B14F-4D97-AF65-F5344CB8AC3E}">
        <p14:creationId xmlns:p14="http://schemas.microsoft.com/office/powerpoint/2010/main" val="881842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D37C89-CA59-844D-AE1B-ABA99A034D63}" type="slidenum">
              <a:rPr lang="en-US" smtClean="0"/>
              <a:t>5</a:t>
            </a:fld>
            <a:endParaRPr lang="en-US"/>
          </a:p>
        </p:txBody>
      </p:sp>
    </p:spTree>
    <p:extLst>
      <p:ext uri="{BB962C8B-B14F-4D97-AF65-F5344CB8AC3E}">
        <p14:creationId xmlns:p14="http://schemas.microsoft.com/office/powerpoint/2010/main" val="1939960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D37C89-CA59-844D-AE1B-ABA99A034D63}" type="slidenum">
              <a:rPr lang="en-US" smtClean="0"/>
              <a:t>6</a:t>
            </a:fld>
            <a:endParaRPr lang="en-US"/>
          </a:p>
        </p:txBody>
      </p:sp>
    </p:spTree>
    <p:extLst>
      <p:ext uri="{BB962C8B-B14F-4D97-AF65-F5344CB8AC3E}">
        <p14:creationId xmlns:p14="http://schemas.microsoft.com/office/powerpoint/2010/main" val="2735116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D37C89-CA59-844D-AE1B-ABA99A034D63}" type="slidenum">
              <a:rPr lang="en-US" smtClean="0"/>
              <a:t>7</a:t>
            </a:fld>
            <a:endParaRPr lang="en-US"/>
          </a:p>
        </p:txBody>
      </p:sp>
    </p:spTree>
    <p:extLst>
      <p:ext uri="{BB962C8B-B14F-4D97-AF65-F5344CB8AC3E}">
        <p14:creationId xmlns:p14="http://schemas.microsoft.com/office/powerpoint/2010/main" val="2882021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Top 3 reasons for volunteering as reported by volunteers:</a:t>
            </a:r>
          </a:p>
          <a:p>
            <a:pPr marL="0" indent="0">
              <a:buNone/>
            </a:pPr>
            <a:endParaRPr lang="en-US" dirty="0"/>
          </a:p>
          <a:p>
            <a:pPr marL="0" indent="0">
              <a:buNone/>
            </a:pPr>
            <a:r>
              <a:rPr lang="en-US" dirty="0"/>
              <a:t>Volunteers continued to pour into the VolunteerConnector looking for new opportunities to connect with their </a:t>
            </a:r>
            <a:r>
              <a:rPr lang="en-US" dirty="0" err="1"/>
              <a:t>neighbours</a:t>
            </a:r>
            <a:r>
              <a:rPr lang="en-US" dirty="0"/>
              <a:t>. </a:t>
            </a:r>
          </a:p>
          <a:p>
            <a:pPr marL="0" indent="0">
              <a:buNone/>
            </a:pPr>
            <a:endParaRPr lang="en-US" dirty="0"/>
          </a:p>
          <a:p>
            <a:pPr marL="0" indent="0">
              <a:buNone/>
            </a:pPr>
            <a:r>
              <a:rPr lang="en-US" dirty="0"/>
              <a:t>Volunteers continue to relate strongly to grassroots initiatives</a:t>
            </a:r>
          </a:p>
        </p:txBody>
      </p:sp>
      <p:sp>
        <p:nvSpPr>
          <p:cNvPr id="4" name="Slide Number Placeholder 3"/>
          <p:cNvSpPr>
            <a:spLocks noGrp="1"/>
          </p:cNvSpPr>
          <p:nvPr>
            <p:ph type="sldNum" sz="quarter" idx="5"/>
          </p:nvPr>
        </p:nvSpPr>
        <p:spPr/>
        <p:txBody>
          <a:bodyPr/>
          <a:lstStyle/>
          <a:p>
            <a:fld id="{79D37C89-CA59-844D-AE1B-ABA99A034D63}" type="slidenum">
              <a:rPr lang="en-US" smtClean="0"/>
              <a:t>8</a:t>
            </a:fld>
            <a:endParaRPr lang="en-US"/>
          </a:p>
        </p:txBody>
      </p:sp>
    </p:spTree>
    <p:extLst>
      <p:ext uri="{BB962C8B-B14F-4D97-AF65-F5344CB8AC3E}">
        <p14:creationId xmlns:p14="http://schemas.microsoft.com/office/powerpoint/2010/main" val="3496128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Top 3 reasons for volunteering as reported by volunteers:</a:t>
            </a:r>
          </a:p>
          <a:p>
            <a:pPr marL="0" indent="0">
              <a:buNone/>
            </a:pPr>
            <a:endParaRPr lang="en-US" dirty="0"/>
          </a:p>
          <a:p>
            <a:pPr marL="0" indent="0">
              <a:buNone/>
            </a:pPr>
            <a:r>
              <a:rPr lang="en-US" dirty="0"/>
              <a:t>Volunteers continued to pour into the VolunteerConnector looking for new opportunities to connect with their </a:t>
            </a:r>
            <a:r>
              <a:rPr lang="en-US" dirty="0" err="1"/>
              <a:t>neighbours</a:t>
            </a:r>
            <a:r>
              <a:rPr lang="en-US" dirty="0"/>
              <a:t>. </a:t>
            </a:r>
          </a:p>
          <a:p>
            <a:pPr marL="0" indent="0">
              <a:buNone/>
            </a:pPr>
            <a:endParaRPr lang="en-US" dirty="0"/>
          </a:p>
          <a:p>
            <a:pPr marL="0" indent="0">
              <a:buNone/>
            </a:pPr>
            <a:r>
              <a:rPr lang="en-US" dirty="0"/>
              <a:t>Volunteers continue to relate strongly to grassroots initiatives</a:t>
            </a:r>
          </a:p>
        </p:txBody>
      </p:sp>
      <p:sp>
        <p:nvSpPr>
          <p:cNvPr id="4" name="Slide Number Placeholder 3"/>
          <p:cNvSpPr>
            <a:spLocks noGrp="1"/>
          </p:cNvSpPr>
          <p:nvPr>
            <p:ph type="sldNum" sz="quarter" idx="5"/>
          </p:nvPr>
        </p:nvSpPr>
        <p:spPr/>
        <p:txBody>
          <a:bodyPr/>
          <a:lstStyle/>
          <a:p>
            <a:fld id="{79D37C89-CA59-844D-AE1B-ABA99A034D63}" type="slidenum">
              <a:rPr lang="en-US" smtClean="0"/>
              <a:t>9</a:t>
            </a:fld>
            <a:endParaRPr lang="en-US"/>
          </a:p>
        </p:txBody>
      </p:sp>
    </p:spTree>
    <p:extLst>
      <p:ext uri="{BB962C8B-B14F-4D97-AF65-F5344CB8AC3E}">
        <p14:creationId xmlns:p14="http://schemas.microsoft.com/office/powerpoint/2010/main" val="3214085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3FF19-EDBB-C249-BAF3-C9C393918C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C38951-96F7-BD4C-B4A2-0467A4D08A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0F4C22-2224-D342-A491-420537B1A843}"/>
              </a:ext>
            </a:extLst>
          </p:cNvPr>
          <p:cNvSpPr>
            <a:spLocks noGrp="1"/>
          </p:cNvSpPr>
          <p:nvPr>
            <p:ph type="dt" sz="half" idx="10"/>
          </p:nvPr>
        </p:nvSpPr>
        <p:spPr/>
        <p:txBody>
          <a:bodyPr/>
          <a:lstStyle/>
          <a:p>
            <a:fld id="{4A0498A1-DC43-E041-BA83-98004D173629}" type="datetimeFigureOut">
              <a:rPr lang="en-US" smtClean="0"/>
              <a:t>6/7/23</a:t>
            </a:fld>
            <a:endParaRPr lang="en-US"/>
          </a:p>
        </p:txBody>
      </p:sp>
      <p:sp>
        <p:nvSpPr>
          <p:cNvPr id="5" name="Footer Placeholder 4">
            <a:extLst>
              <a:ext uri="{FF2B5EF4-FFF2-40B4-BE49-F238E27FC236}">
                <a16:creationId xmlns:a16="http://schemas.microsoft.com/office/drawing/2014/main" id="{28414AF6-CF7E-5443-94D9-94252FE2EA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2C2B5D-EBA4-3144-9BE1-A00E68AC0E6E}"/>
              </a:ext>
            </a:extLst>
          </p:cNvPr>
          <p:cNvSpPr>
            <a:spLocks noGrp="1"/>
          </p:cNvSpPr>
          <p:nvPr>
            <p:ph type="sldNum" sz="quarter" idx="12"/>
          </p:nvPr>
        </p:nvSpPr>
        <p:spPr/>
        <p:txBody>
          <a:bodyPr/>
          <a:lstStyle/>
          <a:p>
            <a:fld id="{28575BD2-B9E5-7449-AEC1-EBDE789EA77D}" type="slidenum">
              <a:rPr lang="en-US" smtClean="0"/>
              <a:t>‹#›</a:t>
            </a:fld>
            <a:endParaRPr lang="en-US"/>
          </a:p>
        </p:txBody>
      </p:sp>
    </p:spTree>
    <p:extLst>
      <p:ext uri="{BB962C8B-B14F-4D97-AF65-F5344CB8AC3E}">
        <p14:creationId xmlns:p14="http://schemas.microsoft.com/office/powerpoint/2010/main" val="2540557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F0E4B-A54B-484A-A596-9EF07C1791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44BBBD-9BB2-0145-BDE5-2D6613F54B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7C70F4-6D76-1C40-B294-2EE93D4C8B78}"/>
              </a:ext>
            </a:extLst>
          </p:cNvPr>
          <p:cNvSpPr>
            <a:spLocks noGrp="1"/>
          </p:cNvSpPr>
          <p:nvPr>
            <p:ph type="dt" sz="half" idx="10"/>
          </p:nvPr>
        </p:nvSpPr>
        <p:spPr/>
        <p:txBody>
          <a:bodyPr/>
          <a:lstStyle/>
          <a:p>
            <a:fld id="{4A0498A1-DC43-E041-BA83-98004D173629}" type="datetimeFigureOut">
              <a:rPr lang="en-US" smtClean="0"/>
              <a:t>6/7/23</a:t>
            </a:fld>
            <a:endParaRPr lang="en-US"/>
          </a:p>
        </p:txBody>
      </p:sp>
      <p:sp>
        <p:nvSpPr>
          <p:cNvPr id="5" name="Footer Placeholder 4">
            <a:extLst>
              <a:ext uri="{FF2B5EF4-FFF2-40B4-BE49-F238E27FC236}">
                <a16:creationId xmlns:a16="http://schemas.microsoft.com/office/drawing/2014/main" id="{C44EF209-130D-E048-8522-74FCACA8DA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5029BB-FA74-6844-9CC6-9A4ADD2B9A0D}"/>
              </a:ext>
            </a:extLst>
          </p:cNvPr>
          <p:cNvSpPr>
            <a:spLocks noGrp="1"/>
          </p:cNvSpPr>
          <p:nvPr>
            <p:ph type="sldNum" sz="quarter" idx="12"/>
          </p:nvPr>
        </p:nvSpPr>
        <p:spPr/>
        <p:txBody>
          <a:bodyPr/>
          <a:lstStyle/>
          <a:p>
            <a:fld id="{28575BD2-B9E5-7449-AEC1-EBDE789EA77D}" type="slidenum">
              <a:rPr lang="en-US" smtClean="0"/>
              <a:t>‹#›</a:t>
            </a:fld>
            <a:endParaRPr lang="en-US"/>
          </a:p>
        </p:txBody>
      </p:sp>
    </p:spTree>
    <p:extLst>
      <p:ext uri="{BB962C8B-B14F-4D97-AF65-F5344CB8AC3E}">
        <p14:creationId xmlns:p14="http://schemas.microsoft.com/office/powerpoint/2010/main" val="1324297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7890C4-CD54-0A47-B985-E3742BED12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8CCDC4-D7E8-2943-B769-787969CAAA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134D97-7B25-6840-88FD-592B14220945}"/>
              </a:ext>
            </a:extLst>
          </p:cNvPr>
          <p:cNvSpPr>
            <a:spLocks noGrp="1"/>
          </p:cNvSpPr>
          <p:nvPr>
            <p:ph type="dt" sz="half" idx="10"/>
          </p:nvPr>
        </p:nvSpPr>
        <p:spPr/>
        <p:txBody>
          <a:bodyPr/>
          <a:lstStyle/>
          <a:p>
            <a:fld id="{4A0498A1-DC43-E041-BA83-98004D173629}" type="datetimeFigureOut">
              <a:rPr lang="en-US" smtClean="0"/>
              <a:t>6/7/23</a:t>
            </a:fld>
            <a:endParaRPr lang="en-US"/>
          </a:p>
        </p:txBody>
      </p:sp>
      <p:sp>
        <p:nvSpPr>
          <p:cNvPr id="5" name="Footer Placeholder 4">
            <a:extLst>
              <a:ext uri="{FF2B5EF4-FFF2-40B4-BE49-F238E27FC236}">
                <a16:creationId xmlns:a16="http://schemas.microsoft.com/office/drawing/2014/main" id="{F9B2021E-2413-AE4A-A96F-2031170527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F21176-5F60-D145-8FF2-A945FF15124D}"/>
              </a:ext>
            </a:extLst>
          </p:cNvPr>
          <p:cNvSpPr>
            <a:spLocks noGrp="1"/>
          </p:cNvSpPr>
          <p:nvPr>
            <p:ph type="sldNum" sz="quarter" idx="12"/>
          </p:nvPr>
        </p:nvSpPr>
        <p:spPr/>
        <p:txBody>
          <a:bodyPr/>
          <a:lstStyle/>
          <a:p>
            <a:fld id="{28575BD2-B9E5-7449-AEC1-EBDE789EA77D}" type="slidenum">
              <a:rPr lang="en-US" smtClean="0"/>
              <a:t>‹#›</a:t>
            </a:fld>
            <a:endParaRPr lang="en-US"/>
          </a:p>
        </p:txBody>
      </p:sp>
    </p:spTree>
    <p:extLst>
      <p:ext uri="{BB962C8B-B14F-4D97-AF65-F5344CB8AC3E}">
        <p14:creationId xmlns:p14="http://schemas.microsoft.com/office/powerpoint/2010/main" val="3183985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0056F-2CF1-A545-9155-0CD8AF4D63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7BC336-3181-F24A-BB34-524D6EAB81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96A74F-7A5C-FA43-B2CD-316B448B18D0}"/>
              </a:ext>
            </a:extLst>
          </p:cNvPr>
          <p:cNvSpPr>
            <a:spLocks noGrp="1"/>
          </p:cNvSpPr>
          <p:nvPr>
            <p:ph type="dt" sz="half" idx="10"/>
          </p:nvPr>
        </p:nvSpPr>
        <p:spPr/>
        <p:txBody>
          <a:bodyPr/>
          <a:lstStyle/>
          <a:p>
            <a:fld id="{4A0498A1-DC43-E041-BA83-98004D173629}" type="datetimeFigureOut">
              <a:rPr lang="en-US" smtClean="0"/>
              <a:t>6/7/23</a:t>
            </a:fld>
            <a:endParaRPr lang="en-US"/>
          </a:p>
        </p:txBody>
      </p:sp>
      <p:sp>
        <p:nvSpPr>
          <p:cNvPr id="5" name="Footer Placeholder 4">
            <a:extLst>
              <a:ext uri="{FF2B5EF4-FFF2-40B4-BE49-F238E27FC236}">
                <a16:creationId xmlns:a16="http://schemas.microsoft.com/office/drawing/2014/main" id="{846B6CAF-4430-E141-A1F8-3A3919E701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96B6AF-F63C-1540-9F18-C88B94C96729}"/>
              </a:ext>
            </a:extLst>
          </p:cNvPr>
          <p:cNvSpPr>
            <a:spLocks noGrp="1"/>
          </p:cNvSpPr>
          <p:nvPr>
            <p:ph type="sldNum" sz="quarter" idx="12"/>
          </p:nvPr>
        </p:nvSpPr>
        <p:spPr/>
        <p:txBody>
          <a:bodyPr/>
          <a:lstStyle/>
          <a:p>
            <a:fld id="{28575BD2-B9E5-7449-AEC1-EBDE789EA77D}" type="slidenum">
              <a:rPr lang="en-US" smtClean="0"/>
              <a:t>‹#›</a:t>
            </a:fld>
            <a:endParaRPr lang="en-US"/>
          </a:p>
        </p:txBody>
      </p:sp>
    </p:spTree>
    <p:extLst>
      <p:ext uri="{BB962C8B-B14F-4D97-AF65-F5344CB8AC3E}">
        <p14:creationId xmlns:p14="http://schemas.microsoft.com/office/powerpoint/2010/main" val="2325958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096EB-1F9E-2840-A82E-122112CA37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7DFDA0-8485-7849-80D9-0810C33522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D1ECC1-C5E7-344B-8F7B-F678AF7907D4}"/>
              </a:ext>
            </a:extLst>
          </p:cNvPr>
          <p:cNvSpPr>
            <a:spLocks noGrp="1"/>
          </p:cNvSpPr>
          <p:nvPr>
            <p:ph type="dt" sz="half" idx="10"/>
          </p:nvPr>
        </p:nvSpPr>
        <p:spPr/>
        <p:txBody>
          <a:bodyPr/>
          <a:lstStyle/>
          <a:p>
            <a:fld id="{4A0498A1-DC43-E041-BA83-98004D173629}" type="datetimeFigureOut">
              <a:rPr lang="en-US" smtClean="0"/>
              <a:t>6/7/23</a:t>
            </a:fld>
            <a:endParaRPr lang="en-US"/>
          </a:p>
        </p:txBody>
      </p:sp>
      <p:sp>
        <p:nvSpPr>
          <p:cNvPr id="5" name="Footer Placeholder 4">
            <a:extLst>
              <a:ext uri="{FF2B5EF4-FFF2-40B4-BE49-F238E27FC236}">
                <a16:creationId xmlns:a16="http://schemas.microsoft.com/office/drawing/2014/main" id="{9D0ADB69-B54D-CC43-98BD-48EB01BE5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AE8385-A0C5-5149-BA40-823C5AFBF798}"/>
              </a:ext>
            </a:extLst>
          </p:cNvPr>
          <p:cNvSpPr>
            <a:spLocks noGrp="1"/>
          </p:cNvSpPr>
          <p:nvPr>
            <p:ph type="sldNum" sz="quarter" idx="12"/>
          </p:nvPr>
        </p:nvSpPr>
        <p:spPr/>
        <p:txBody>
          <a:bodyPr/>
          <a:lstStyle/>
          <a:p>
            <a:fld id="{28575BD2-B9E5-7449-AEC1-EBDE789EA77D}" type="slidenum">
              <a:rPr lang="en-US" smtClean="0"/>
              <a:t>‹#›</a:t>
            </a:fld>
            <a:endParaRPr lang="en-US"/>
          </a:p>
        </p:txBody>
      </p:sp>
    </p:spTree>
    <p:extLst>
      <p:ext uri="{BB962C8B-B14F-4D97-AF65-F5344CB8AC3E}">
        <p14:creationId xmlns:p14="http://schemas.microsoft.com/office/powerpoint/2010/main" val="4127148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E50D8-FE65-5640-B7CC-6D754B9D64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DBFF82-73A6-0141-86BE-1A3B485024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8DA930-0F2F-C941-A933-F13F14A730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E64665-E4FC-B544-A279-9156C4518502}"/>
              </a:ext>
            </a:extLst>
          </p:cNvPr>
          <p:cNvSpPr>
            <a:spLocks noGrp="1"/>
          </p:cNvSpPr>
          <p:nvPr>
            <p:ph type="dt" sz="half" idx="10"/>
          </p:nvPr>
        </p:nvSpPr>
        <p:spPr/>
        <p:txBody>
          <a:bodyPr/>
          <a:lstStyle/>
          <a:p>
            <a:fld id="{4A0498A1-DC43-E041-BA83-98004D173629}" type="datetimeFigureOut">
              <a:rPr lang="en-US" smtClean="0"/>
              <a:t>6/7/23</a:t>
            </a:fld>
            <a:endParaRPr lang="en-US"/>
          </a:p>
        </p:txBody>
      </p:sp>
      <p:sp>
        <p:nvSpPr>
          <p:cNvPr id="6" name="Footer Placeholder 5">
            <a:extLst>
              <a:ext uri="{FF2B5EF4-FFF2-40B4-BE49-F238E27FC236}">
                <a16:creationId xmlns:a16="http://schemas.microsoft.com/office/drawing/2014/main" id="{2A6F1023-53D8-F14D-9808-12AC006633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956633-C7FA-7944-964B-4F0BE42B40DC}"/>
              </a:ext>
            </a:extLst>
          </p:cNvPr>
          <p:cNvSpPr>
            <a:spLocks noGrp="1"/>
          </p:cNvSpPr>
          <p:nvPr>
            <p:ph type="sldNum" sz="quarter" idx="12"/>
          </p:nvPr>
        </p:nvSpPr>
        <p:spPr/>
        <p:txBody>
          <a:bodyPr/>
          <a:lstStyle/>
          <a:p>
            <a:fld id="{28575BD2-B9E5-7449-AEC1-EBDE789EA77D}" type="slidenum">
              <a:rPr lang="en-US" smtClean="0"/>
              <a:t>‹#›</a:t>
            </a:fld>
            <a:endParaRPr lang="en-US"/>
          </a:p>
        </p:txBody>
      </p:sp>
    </p:spTree>
    <p:extLst>
      <p:ext uri="{BB962C8B-B14F-4D97-AF65-F5344CB8AC3E}">
        <p14:creationId xmlns:p14="http://schemas.microsoft.com/office/powerpoint/2010/main" val="936875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8F328-6BC2-DA41-BBBD-2632AA8006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E2946A-A60E-7941-904F-7BC6556F0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11B98C-0094-E546-926E-C11F50E7FA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4BA87F-260B-CA49-9FBA-3C9E1CB0E1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CC75FB-C28F-0341-B86E-F2043D28B5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0DA727-BDEF-EC4F-BA90-D24191AEB72E}"/>
              </a:ext>
            </a:extLst>
          </p:cNvPr>
          <p:cNvSpPr>
            <a:spLocks noGrp="1"/>
          </p:cNvSpPr>
          <p:nvPr>
            <p:ph type="dt" sz="half" idx="10"/>
          </p:nvPr>
        </p:nvSpPr>
        <p:spPr/>
        <p:txBody>
          <a:bodyPr/>
          <a:lstStyle/>
          <a:p>
            <a:fld id="{4A0498A1-DC43-E041-BA83-98004D173629}" type="datetimeFigureOut">
              <a:rPr lang="en-US" smtClean="0"/>
              <a:t>6/7/23</a:t>
            </a:fld>
            <a:endParaRPr lang="en-US"/>
          </a:p>
        </p:txBody>
      </p:sp>
      <p:sp>
        <p:nvSpPr>
          <p:cNvPr id="8" name="Footer Placeholder 7">
            <a:extLst>
              <a:ext uri="{FF2B5EF4-FFF2-40B4-BE49-F238E27FC236}">
                <a16:creationId xmlns:a16="http://schemas.microsoft.com/office/drawing/2014/main" id="{9CF500DA-8C63-D34A-AB62-5CDFA1F8F18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AA0527-D40D-5A45-B5D8-1ADD8E85D9E2}"/>
              </a:ext>
            </a:extLst>
          </p:cNvPr>
          <p:cNvSpPr>
            <a:spLocks noGrp="1"/>
          </p:cNvSpPr>
          <p:nvPr>
            <p:ph type="sldNum" sz="quarter" idx="12"/>
          </p:nvPr>
        </p:nvSpPr>
        <p:spPr/>
        <p:txBody>
          <a:bodyPr/>
          <a:lstStyle/>
          <a:p>
            <a:fld id="{28575BD2-B9E5-7449-AEC1-EBDE789EA77D}" type="slidenum">
              <a:rPr lang="en-US" smtClean="0"/>
              <a:t>‹#›</a:t>
            </a:fld>
            <a:endParaRPr lang="en-US"/>
          </a:p>
        </p:txBody>
      </p:sp>
    </p:spTree>
    <p:extLst>
      <p:ext uri="{BB962C8B-B14F-4D97-AF65-F5344CB8AC3E}">
        <p14:creationId xmlns:p14="http://schemas.microsoft.com/office/powerpoint/2010/main" val="3449042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F01B0-EA43-CF4F-9913-C9AE8E4F58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1C201C-9167-DF42-BB62-FE3E9BF64C69}"/>
              </a:ext>
            </a:extLst>
          </p:cNvPr>
          <p:cNvSpPr>
            <a:spLocks noGrp="1"/>
          </p:cNvSpPr>
          <p:nvPr>
            <p:ph type="dt" sz="half" idx="10"/>
          </p:nvPr>
        </p:nvSpPr>
        <p:spPr/>
        <p:txBody>
          <a:bodyPr/>
          <a:lstStyle/>
          <a:p>
            <a:fld id="{4A0498A1-DC43-E041-BA83-98004D173629}" type="datetimeFigureOut">
              <a:rPr lang="en-US" smtClean="0"/>
              <a:t>6/7/23</a:t>
            </a:fld>
            <a:endParaRPr lang="en-US"/>
          </a:p>
        </p:txBody>
      </p:sp>
      <p:sp>
        <p:nvSpPr>
          <p:cNvPr id="4" name="Footer Placeholder 3">
            <a:extLst>
              <a:ext uri="{FF2B5EF4-FFF2-40B4-BE49-F238E27FC236}">
                <a16:creationId xmlns:a16="http://schemas.microsoft.com/office/drawing/2014/main" id="{4768ECB3-014C-164B-B1B8-D05551ADF5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2415DB-95B2-DC4C-89E5-706C747EB233}"/>
              </a:ext>
            </a:extLst>
          </p:cNvPr>
          <p:cNvSpPr>
            <a:spLocks noGrp="1"/>
          </p:cNvSpPr>
          <p:nvPr>
            <p:ph type="sldNum" sz="quarter" idx="12"/>
          </p:nvPr>
        </p:nvSpPr>
        <p:spPr/>
        <p:txBody>
          <a:bodyPr/>
          <a:lstStyle/>
          <a:p>
            <a:fld id="{28575BD2-B9E5-7449-AEC1-EBDE789EA77D}" type="slidenum">
              <a:rPr lang="en-US" smtClean="0"/>
              <a:t>‹#›</a:t>
            </a:fld>
            <a:endParaRPr lang="en-US"/>
          </a:p>
        </p:txBody>
      </p:sp>
    </p:spTree>
    <p:extLst>
      <p:ext uri="{BB962C8B-B14F-4D97-AF65-F5344CB8AC3E}">
        <p14:creationId xmlns:p14="http://schemas.microsoft.com/office/powerpoint/2010/main" val="1963610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5B7BC7-C606-EB48-8992-92C9BD5AB872}"/>
              </a:ext>
            </a:extLst>
          </p:cNvPr>
          <p:cNvSpPr>
            <a:spLocks noGrp="1"/>
          </p:cNvSpPr>
          <p:nvPr>
            <p:ph type="dt" sz="half" idx="10"/>
          </p:nvPr>
        </p:nvSpPr>
        <p:spPr/>
        <p:txBody>
          <a:bodyPr/>
          <a:lstStyle/>
          <a:p>
            <a:fld id="{4A0498A1-DC43-E041-BA83-98004D173629}" type="datetimeFigureOut">
              <a:rPr lang="en-US" smtClean="0"/>
              <a:t>6/7/23</a:t>
            </a:fld>
            <a:endParaRPr lang="en-US"/>
          </a:p>
        </p:txBody>
      </p:sp>
      <p:sp>
        <p:nvSpPr>
          <p:cNvPr id="3" name="Footer Placeholder 2">
            <a:extLst>
              <a:ext uri="{FF2B5EF4-FFF2-40B4-BE49-F238E27FC236}">
                <a16:creationId xmlns:a16="http://schemas.microsoft.com/office/drawing/2014/main" id="{66A85D17-2A0A-B845-96A2-11100F668C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323908-56DA-2B48-9F5B-1AE2CB5CAC77}"/>
              </a:ext>
            </a:extLst>
          </p:cNvPr>
          <p:cNvSpPr>
            <a:spLocks noGrp="1"/>
          </p:cNvSpPr>
          <p:nvPr>
            <p:ph type="sldNum" sz="quarter" idx="12"/>
          </p:nvPr>
        </p:nvSpPr>
        <p:spPr/>
        <p:txBody>
          <a:bodyPr/>
          <a:lstStyle/>
          <a:p>
            <a:fld id="{28575BD2-B9E5-7449-AEC1-EBDE789EA77D}" type="slidenum">
              <a:rPr lang="en-US" smtClean="0"/>
              <a:t>‹#›</a:t>
            </a:fld>
            <a:endParaRPr lang="en-US"/>
          </a:p>
        </p:txBody>
      </p:sp>
    </p:spTree>
    <p:extLst>
      <p:ext uri="{BB962C8B-B14F-4D97-AF65-F5344CB8AC3E}">
        <p14:creationId xmlns:p14="http://schemas.microsoft.com/office/powerpoint/2010/main" val="1723043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6293B-56A1-A546-915D-D11523091D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3987F1-A4B8-0147-AA5B-09E283BE48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B047DB-C132-334D-BB55-C41E9BD0D2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D872E9-50ED-E248-98A5-F105E84248D2}"/>
              </a:ext>
            </a:extLst>
          </p:cNvPr>
          <p:cNvSpPr>
            <a:spLocks noGrp="1"/>
          </p:cNvSpPr>
          <p:nvPr>
            <p:ph type="dt" sz="half" idx="10"/>
          </p:nvPr>
        </p:nvSpPr>
        <p:spPr/>
        <p:txBody>
          <a:bodyPr/>
          <a:lstStyle/>
          <a:p>
            <a:fld id="{4A0498A1-DC43-E041-BA83-98004D173629}" type="datetimeFigureOut">
              <a:rPr lang="en-US" smtClean="0"/>
              <a:t>6/7/23</a:t>
            </a:fld>
            <a:endParaRPr lang="en-US"/>
          </a:p>
        </p:txBody>
      </p:sp>
      <p:sp>
        <p:nvSpPr>
          <p:cNvPr id="6" name="Footer Placeholder 5">
            <a:extLst>
              <a:ext uri="{FF2B5EF4-FFF2-40B4-BE49-F238E27FC236}">
                <a16:creationId xmlns:a16="http://schemas.microsoft.com/office/drawing/2014/main" id="{9006460D-7C72-F646-9C18-FB39B89790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AE6DD6-8B78-EE44-98D8-ADC10CDADEC6}"/>
              </a:ext>
            </a:extLst>
          </p:cNvPr>
          <p:cNvSpPr>
            <a:spLocks noGrp="1"/>
          </p:cNvSpPr>
          <p:nvPr>
            <p:ph type="sldNum" sz="quarter" idx="12"/>
          </p:nvPr>
        </p:nvSpPr>
        <p:spPr/>
        <p:txBody>
          <a:bodyPr/>
          <a:lstStyle/>
          <a:p>
            <a:fld id="{28575BD2-B9E5-7449-AEC1-EBDE789EA77D}" type="slidenum">
              <a:rPr lang="en-US" smtClean="0"/>
              <a:t>‹#›</a:t>
            </a:fld>
            <a:endParaRPr lang="en-US"/>
          </a:p>
        </p:txBody>
      </p:sp>
    </p:spTree>
    <p:extLst>
      <p:ext uri="{BB962C8B-B14F-4D97-AF65-F5344CB8AC3E}">
        <p14:creationId xmlns:p14="http://schemas.microsoft.com/office/powerpoint/2010/main" val="1785253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BB999-7783-B94D-BC0B-759851243A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2EA830-22C7-CD43-9731-5EEC46C1A8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859492-768D-DB49-890E-2CA7C6CD93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E3D79B-E84B-6E46-B24A-220BCD33F292}"/>
              </a:ext>
            </a:extLst>
          </p:cNvPr>
          <p:cNvSpPr>
            <a:spLocks noGrp="1"/>
          </p:cNvSpPr>
          <p:nvPr>
            <p:ph type="dt" sz="half" idx="10"/>
          </p:nvPr>
        </p:nvSpPr>
        <p:spPr/>
        <p:txBody>
          <a:bodyPr/>
          <a:lstStyle/>
          <a:p>
            <a:fld id="{4A0498A1-DC43-E041-BA83-98004D173629}" type="datetimeFigureOut">
              <a:rPr lang="en-US" smtClean="0"/>
              <a:t>6/7/23</a:t>
            </a:fld>
            <a:endParaRPr lang="en-US"/>
          </a:p>
        </p:txBody>
      </p:sp>
      <p:sp>
        <p:nvSpPr>
          <p:cNvPr id="6" name="Footer Placeholder 5">
            <a:extLst>
              <a:ext uri="{FF2B5EF4-FFF2-40B4-BE49-F238E27FC236}">
                <a16:creationId xmlns:a16="http://schemas.microsoft.com/office/drawing/2014/main" id="{F1029134-E978-4649-B196-E0E4D76B1F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18982F-76A2-B449-891F-92F884A7EA9D}"/>
              </a:ext>
            </a:extLst>
          </p:cNvPr>
          <p:cNvSpPr>
            <a:spLocks noGrp="1"/>
          </p:cNvSpPr>
          <p:nvPr>
            <p:ph type="sldNum" sz="quarter" idx="12"/>
          </p:nvPr>
        </p:nvSpPr>
        <p:spPr/>
        <p:txBody>
          <a:bodyPr/>
          <a:lstStyle/>
          <a:p>
            <a:fld id="{28575BD2-B9E5-7449-AEC1-EBDE789EA77D}" type="slidenum">
              <a:rPr lang="en-US" smtClean="0"/>
              <a:t>‹#›</a:t>
            </a:fld>
            <a:endParaRPr lang="en-US"/>
          </a:p>
        </p:txBody>
      </p:sp>
    </p:spTree>
    <p:extLst>
      <p:ext uri="{BB962C8B-B14F-4D97-AF65-F5344CB8AC3E}">
        <p14:creationId xmlns:p14="http://schemas.microsoft.com/office/powerpoint/2010/main" val="2802501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3B3036-FBC5-5F4A-BA98-A57CE576C0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AEB08C-BF80-6843-BB39-6EE0A00EDD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32047B-3763-9144-A252-82CB411BA6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0498A1-DC43-E041-BA83-98004D173629}" type="datetimeFigureOut">
              <a:rPr lang="en-US" smtClean="0"/>
              <a:t>6/7/23</a:t>
            </a:fld>
            <a:endParaRPr lang="en-US"/>
          </a:p>
        </p:txBody>
      </p:sp>
      <p:sp>
        <p:nvSpPr>
          <p:cNvPr id="5" name="Footer Placeholder 4">
            <a:extLst>
              <a:ext uri="{FF2B5EF4-FFF2-40B4-BE49-F238E27FC236}">
                <a16:creationId xmlns:a16="http://schemas.microsoft.com/office/drawing/2014/main" id="{DFE79334-9180-2D42-A27B-346D7DA023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052E05-0767-764C-BB3E-A5D09ADF4B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75BD2-B9E5-7449-AEC1-EBDE789EA77D}" type="slidenum">
              <a:rPr lang="en-US" smtClean="0"/>
              <a:t>‹#›</a:t>
            </a:fld>
            <a:endParaRPr lang="en-US"/>
          </a:p>
        </p:txBody>
      </p:sp>
    </p:spTree>
    <p:extLst>
      <p:ext uri="{BB962C8B-B14F-4D97-AF65-F5344CB8AC3E}">
        <p14:creationId xmlns:p14="http://schemas.microsoft.com/office/powerpoint/2010/main" val="2486532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04FD649-3E6A-144C-A977-BB6414B7F1E2}"/>
              </a:ext>
            </a:extLst>
          </p:cNvPr>
          <p:cNvSpPr>
            <a:spLocks noGrp="1"/>
          </p:cNvSpPr>
          <p:nvPr>
            <p:ph type="subTitle" idx="1"/>
          </p:nvPr>
        </p:nvSpPr>
        <p:spPr/>
        <p:txBody>
          <a:bodyPr>
            <a:normAutofit/>
          </a:bodyPr>
          <a:lstStyle/>
          <a:p>
            <a:r>
              <a:rPr lang="en-US" sz="3600" dirty="0"/>
              <a:t>2022 Annual General Meeting</a:t>
            </a:r>
          </a:p>
          <a:p>
            <a:r>
              <a:rPr lang="en-US" sz="2800" b="1" dirty="0">
                <a:solidFill>
                  <a:srgbClr val="DF4486"/>
                </a:solidFill>
              </a:rPr>
              <a:t>Volunteer</a:t>
            </a:r>
            <a:r>
              <a:rPr lang="en-US" sz="2800" b="1" dirty="0">
                <a:solidFill>
                  <a:srgbClr val="D18D22"/>
                </a:solidFill>
              </a:rPr>
              <a:t>Connector</a:t>
            </a:r>
          </a:p>
          <a:p>
            <a:r>
              <a:rPr lang="en-US" sz="1400" dirty="0"/>
              <a:t>(Volunteer Centre of Calgary)</a:t>
            </a:r>
          </a:p>
        </p:txBody>
      </p:sp>
      <p:pic>
        <p:nvPicPr>
          <p:cNvPr id="8" name="Picture 7">
            <a:extLst>
              <a:ext uri="{FF2B5EF4-FFF2-40B4-BE49-F238E27FC236}">
                <a16:creationId xmlns:a16="http://schemas.microsoft.com/office/drawing/2014/main" id="{691A274B-03BB-A044-A3EE-52F450CDFE82}"/>
              </a:ext>
            </a:extLst>
          </p:cNvPr>
          <p:cNvPicPr>
            <a:picLocks noChangeAspect="1"/>
          </p:cNvPicPr>
          <p:nvPr/>
        </p:nvPicPr>
        <p:blipFill>
          <a:blip r:embed="rId2"/>
          <a:stretch>
            <a:fillRect/>
          </a:stretch>
        </p:blipFill>
        <p:spPr>
          <a:xfrm>
            <a:off x="9393381" y="189527"/>
            <a:ext cx="2549237" cy="2971535"/>
          </a:xfrm>
          <a:prstGeom prst="rect">
            <a:avLst/>
          </a:prstGeom>
        </p:spPr>
      </p:pic>
      <p:pic>
        <p:nvPicPr>
          <p:cNvPr id="10" name="Picture 9">
            <a:extLst>
              <a:ext uri="{FF2B5EF4-FFF2-40B4-BE49-F238E27FC236}">
                <a16:creationId xmlns:a16="http://schemas.microsoft.com/office/drawing/2014/main" id="{FCBCD917-01E7-9A4A-8ABE-E57023589338}"/>
              </a:ext>
            </a:extLst>
          </p:cNvPr>
          <p:cNvPicPr>
            <a:picLocks noChangeAspect="1"/>
          </p:cNvPicPr>
          <p:nvPr/>
        </p:nvPicPr>
        <p:blipFill>
          <a:blip r:embed="rId3"/>
          <a:stretch>
            <a:fillRect/>
          </a:stretch>
        </p:blipFill>
        <p:spPr>
          <a:xfrm>
            <a:off x="9206346" y="6410162"/>
            <a:ext cx="2736273" cy="220076"/>
          </a:xfrm>
          <a:prstGeom prst="rect">
            <a:avLst/>
          </a:prstGeom>
        </p:spPr>
      </p:pic>
    </p:spTree>
    <p:extLst>
      <p:ext uri="{BB962C8B-B14F-4D97-AF65-F5344CB8AC3E}">
        <p14:creationId xmlns:p14="http://schemas.microsoft.com/office/powerpoint/2010/main" val="895061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4B089-5C56-924E-AB79-D833ECFD5D48}"/>
              </a:ext>
            </a:extLst>
          </p:cNvPr>
          <p:cNvSpPr>
            <a:spLocks noGrp="1"/>
          </p:cNvSpPr>
          <p:nvPr>
            <p:ph type="title"/>
          </p:nvPr>
        </p:nvSpPr>
        <p:spPr/>
        <p:txBody>
          <a:bodyPr/>
          <a:lstStyle/>
          <a:p>
            <a:r>
              <a:rPr lang="en-US" dirty="0"/>
              <a:t>That’s a </a:t>
            </a:r>
            <a:r>
              <a:rPr lang="en-US" b="1" dirty="0">
                <a:solidFill>
                  <a:srgbClr val="D18D22"/>
                </a:solidFill>
              </a:rPr>
              <a:t>wrap</a:t>
            </a:r>
            <a:r>
              <a:rPr lang="en-US" dirty="0"/>
              <a:t> . . . </a:t>
            </a:r>
            <a:r>
              <a:rPr lang="en-US" sz="3200" dirty="0"/>
              <a:t>www.volunteerconnector.org</a:t>
            </a:r>
            <a:r>
              <a:rPr lang="en-US" dirty="0"/>
              <a:t> </a:t>
            </a:r>
          </a:p>
        </p:txBody>
      </p:sp>
      <p:pic>
        <p:nvPicPr>
          <p:cNvPr id="4" name="Content Placeholder 4">
            <a:extLst>
              <a:ext uri="{FF2B5EF4-FFF2-40B4-BE49-F238E27FC236}">
                <a16:creationId xmlns:a16="http://schemas.microsoft.com/office/drawing/2014/main" id="{23C28D73-E83E-364A-8ACE-FDCE98EEC4E8}"/>
              </a:ext>
            </a:extLst>
          </p:cNvPr>
          <p:cNvPicPr>
            <a:picLocks noChangeAspect="1"/>
          </p:cNvPicPr>
          <p:nvPr/>
        </p:nvPicPr>
        <p:blipFill>
          <a:blip r:embed="rId2"/>
          <a:srcRect/>
          <a:stretch/>
        </p:blipFill>
        <p:spPr>
          <a:xfrm>
            <a:off x="838199" y="2000233"/>
            <a:ext cx="7456533" cy="4409915"/>
          </a:xfrm>
          <a:prstGeom prst="rect">
            <a:avLst/>
          </a:prstGeom>
          <a:ln>
            <a:solidFill>
              <a:schemeClr val="tx1"/>
            </a:solidFill>
          </a:ln>
        </p:spPr>
      </p:pic>
      <p:pic>
        <p:nvPicPr>
          <p:cNvPr id="5" name="Picture 4">
            <a:extLst>
              <a:ext uri="{FF2B5EF4-FFF2-40B4-BE49-F238E27FC236}">
                <a16:creationId xmlns:a16="http://schemas.microsoft.com/office/drawing/2014/main" id="{06149EFE-BE48-A942-965A-36CF3066C9F9}"/>
              </a:ext>
            </a:extLst>
          </p:cNvPr>
          <p:cNvPicPr>
            <a:picLocks noChangeAspect="1"/>
          </p:cNvPicPr>
          <p:nvPr/>
        </p:nvPicPr>
        <p:blipFill>
          <a:blip r:embed="rId3"/>
          <a:stretch>
            <a:fillRect/>
          </a:stretch>
        </p:blipFill>
        <p:spPr>
          <a:xfrm>
            <a:off x="9206346" y="6410162"/>
            <a:ext cx="2736273" cy="220076"/>
          </a:xfrm>
          <a:prstGeom prst="rect">
            <a:avLst/>
          </a:prstGeom>
        </p:spPr>
      </p:pic>
      <p:cxnSp>
        <p:nvCxnSpPr>
          <p:cNvPr id="3" name="Straight Connector 2">
            <a:extLst>
              <a:ext uri="{FF2B5EF4-FFF2-40B4-BE49-F238E27FC236}">
                <a16:creationId xmlns:a16="http://schemas.microsoft.com/office/drawing/2014/main" id="{6D87BBF5-B62D-E53B-382C-0CE9776F7F37}"/>
              </a:ext>
            </a:extLst>
          </p:cNvPr>
          <p:cNvCxnSpPr>
            <a:cxnSpLocks/>
          </p:cNvCxnSpPr>
          <p:nvPr/>
        </p:nvCxnSpPr>
        <p:spPr>
          <a:xfrm>
            <a:off x="519547" y="1690688"/>
            <a:ext cx="11123813" cy="0"/>
          </a:xfrm>
          <a:prstGeom prst="line">
            <a:avLst/>
          </a:prstGeom>
          <a:ln w="38100">
            <a:solidFill>
              <a:srgbClr val="595959"/>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7316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02BDB-B2DD-BE40-B3A3-1A9EB77D1469}"/>
              </a:ext>
            </a:extLst>
          </p:cNvPr>
          <p:cNvSpPr>
            <a:spLocks noGrp="1"/>
          </p:cNvSpPr>
          <p:nvPr>
            <p:ph type="title"/>
          </p:nvPr>
        </p:nvSpPr>
        <p:spPr/>
        <p:txBody>
          <a:bodyPr/>
          <a:lstStyle/>
          <a:p>
            <a:r>
              <a:rPr lang="en-US" dirty="0"/>
              <a:t>Land Acknowledgement</a:t>
            </a:r>
          </a:p>
        </p:txBody>
      </p:sp>
      <p:sp>
        <p:nvSpPr>
          <p:cNvPr id="3" name="Content Placeholder 2">
            <a:extLst>
              <a:ext uri="{FF2B5EF4-FFF2-40B4-BE49-F238E27FC236}">
                <a16:creationId xmlns:a16="http://schemas.microsoft.com/office/drawing/2014/main" id="{706E6880-0C5C-3E4C-AFC9-D0D8AF457365}"/>
              </a:ext>
            </a:extLst>
          </p:cNvPr>
          <p:cNvSpPr>
            <a:spLocks noGrp="1"/>
          </p:cNvSpPr>
          <p:nvPr>
            <p:ph idx="1"/>
          </p:nvPr>
        </p:nvSpPr>
        <p:spPr/>
        <p:txBody>
          <a:bodyPr/>
          <a:lstStyle/>
          <a:p>
            <a:endParaRPr lang="en-CA" dirty="0"/>
          </a:p>
          <a:p>
            <a:r>
              <a:rPr lang="en-CA" sz="2600" dirty="0"/>
              <a:t>https://</a:t>
            </a:r>
            <a:r>
              <a:rPr lang="en-CA" sz="2600" dirty="0" err="1"/>
              <a:t>www.volunteerconnector.org</a:t>
            </a:r>
            <a:r>
              <a:rPr lang="en-CA" sz="2600" dirty="0"/>
              <a:t>/who-we-are </a:t>
            </a:r>
          </a:p>
          <a:p>
            <a:r>
              <a:rPr lang="en-CA" sz="2600" b="1" dirty="0"/>
              <a:t>We acknowledge that Indigenous peoples are the traditional guardians of this land that we call Canada</a:t>
            </a:r>
          </a:p>
          <a:p>
            <a:pPr lvl="1"/>
            <a:r>
              <a:rPr lang="en-CA" sz="2200" dirty="0"/>
              <a:t>We believe that acknowledging the land we are fortunate to live and work on, and the people who came before us, is an important step toward reconciliation. We encourage everyone to educate themselves on land acknowledgments, Canada’s history with Indigenous peoples and the 94 calls to action in the Truth &amp; Reconciliation Commission’s Report. We remain committed to our ongoing anti-racism and decolonizing journey personally and in volunteerism.</a:t>
            </a:r>
          </a:p>
          <a:p>
            <a:endParaRPr lang="en-US" dirty="0"/>
          </a:p>
        </p:txBody>
      </p:sp>
      <p:pic>
        <p:nvPicPr>
          <p:cNvPr id="4" name="Picture 3">
            <a:extLst>
              <a:ext uri="{FF2B5EF4-FFF2-40B4-BE49-F238E27FC236}">
                <a16:creationId xmlns:a16="http://schemas.microsoft.com/office/drawing/2014/main" id="{5D3AED20-A0F9-AD4D-84F5-9C67D6D16788}"/>
              </a:ext>
            </a:extLst>
          </p:cNvPr>
          <p:cNvPicPr>
            <a:picLocks noChangeAspect="1"/>
          </p:cNvPicPr>
          <p:nvPr/>
        </p:nvPicPr>
        <p:blipFill>
          <a:blip r:embed="rId2"/>
          <a:srcRect/>
          <a:stretch/>
        </p:blipFill>
        <p:spPr>
          <a:xfrm>
            <a:off x="9455726" y="24021"/>
            <a:ext cx="2736273" cy="1752845"/>
          </a:xfrm>
          <a:prstGeom prst="rect">
            <a:avLst/>
          </a:prstGeom>
        </p:spPr>
      </p:pic>
      <p:pic>
        <p:nvPicPr>
          <p:cNvPr id="6" name="Picture 5">
            <a:extLst>
              <a:ext uri="{FF2B5EF4-FFF2-40B4-BE49-F238E27FC236}">
                <a16:creationId xmlns:a16="http://schemas.microsoft.com/office/drawing/2014/main" id="{BCB82A72-08BA-D048-93B9-D6F22C3A7DDD}"/>
              </a:ext>
            </a:extLst>
          </p:cNvPr>
          <p:cNvPicPr>
            <a:picLocks noChangeAspect="1"/>
          </p:cNvPicPr>
          <p:nvPr/>
        </p:nvPicPr>
        <p:blipFill>
          <a:blip r:embed="rId3"/>
          <a:stretch>
            <a:fillRect/>
          </a:stretch>
        </p:blipFill>
        <p:spPr>
          <a:xfrm>
            <a:off x="9206346" y="6410162"/>
            <a:ext cx="2736273" cy="220076"/>
          </a:xfrm>
          <a:prstGeom prst="rect">
            <a:avLst/>
          </a:prstGeom>
        </p:spPr>
      </p:pic>
      <p:cxnSp>
        <p:nvCxnSpPr>
          <p:cNvPr id="7" name="Straight Connector 6">
            <a:extLst>
              <a:ext uri="{FF2B5EF4-FFF2-40B4-BE49-F238E27FC236}">
                <a16:creationId xmlns:a16="http://schemas.microsoft.com/office/drawing/2014/main" id="{4C639E55-9425-E78E-94FC-1B5CA7BD9C10}"/>
              </a:ext>
            </a:extLst>
          </p:cNvPr>
          <p:cNvCxnSpPr>
            <a:cxnSpLocks/>
          </p:cNvCxnSpPr>
          <p:nvPr/>
        </p:nvCxnSpPr>
        <p:spPr>
          <a:xfrm>
            <a:off x="519547" y="1690688"/>
            <a:ext cx="8437419" cy="0"/>
          </a:xfrm>
          <a:prstGeom prst="line">
            <a:avLst/>
          </a:prstGeom>
          <a:ln w="38100">
            <a:solidFill>
              <a:srgbClr val="595959"/>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60458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2D2CE-CC20-D741-8452-01AE8B51FC9A}"/>
              </a:ext>
            </a:extLst>
          </p:cNvPr>
          <p:cNvSpPr>
            <a:spLocks noGrp="1"/>
          </p:cNvSpPr>
          <p:nvPr>
            <p:ph type="title"/>
          </p:nvPr>
        </p:nvSpPr>
        <p:spPr/>
        <p:txBody>
          <a:bodyPr/>
          <a:lstStyle/>
          <a:p>
            <a:r>
              <a:rPr lang="en-US" dirty="0"/>
              <a:t>Why People Volunteer?</a:t>
            </a:r>
          </a:p>
        </p:txBody>
      </p:sp>
      <p:sp>
        <p:nvSpPr>
          <p:cNvPr id="3" name="Content Placeholder 2">
            <a:extLst>
              <a:ext uri="{FF2B5EF4-FFF2-40B4-BE49-F238E27FC236}">
                <a16:creationId xmlns:a16="http://schemas.microsoft.com/office/drawing/2014/main" id="{43A72555-C863-4440-8516-9AA12E787D0D}"/>
              </a:ext>
            </a:extLst>
          </p:cNvPr>
          <p:cNvSpPr>
            <a:spLocks noGrp="1"/>
          </p:cNvSpPr>
          <p:nvPr>
            <p:ph idx="1"/>
          </p:nvPr>
        </p:nvSpPr>
        <p:spPr/>
        <p:txBody>
          <a:bodyPr>
            <a:normAutofit/>
          </a:bodyPr>
          <a:lstStyle/>
          <a:p>
            <a:pPr marL="0" indent="0">
              <a:buNone/>
            </a:pPr>
            <a:endParaRPr lang="en-US" dirty="0"/>
          </a:p>
          <a:p>
            <a:pPr marL="0" indent="0">
              <a:buNone/>
            </a:pPr>
            <a:endParaRPr lang="en-US" sz="2000" dirty="0"/>
          </a:p>
          <a:p>
            <a:pPr marL="0" indent="0" algn="ctr">
              <a:lnSpc>
                <a:spcPct val="150000"/>
              </a:lnSpc>
              <a:buNone/>
            </a:pPr>
            <a:r>
              <a:rPr lang="en-US" dirty="0"/>
              <a:t>Wanting to be connected to a larger cause and make an </a:t>
            </a:r>
            <a:r>
              <a:rPr lang="en-US" sz="3600" b="1" dirty="0">
                <a:solidFill>
                  <a:srgbClr val="D18D22"/>
                </a:solidFill>
              </a:rPr>
              <a:t>IMPACT</a:t>
            </a:r>
            <a:endParaRPr lang="en-US" b="1" dirty="0">
              <a:solidFill>
                <a:srgbClr val="D18D22"/>
              </a:solidFill>
            </a:endParaRPr>
          </a:p>
          <a:p>
            <a:pPr marL="0" indent="0" algn="ctr">
              <a:lnSpc>
                <a:spcPct val="150000"/>
              </a:lnSpc>
              <a:buNone/>
            </a:pPr>
            <a:r>
              <a:rPr lang="en-US" dirty="0"/>
              <a:t>To meet people and create new </a:t>
            </a:r>
            <a:r>
              <a:rPr lang="en-US" sz="3600" b="1" dirty="0">
                <a:solidFill>
                  <a:srgbClr val="DF4486"/>
                </a:solidFill>
              </a:rPr>
              <a:t>CONNECTIONS</a:t>
            </a:r>
            <a:endParaRPr lang="en-US" b="1" dirty="0">
              <a:solidFill>
                <a:srgbClr val="DF4486"/>
              </a:solidFill>
            </a:endParaRPr>
          </a:p>
          <a:p>
            <a:pPr marL="0" indent="0" algn="ctr">
              <a:lnSpc>
                <a:spcPct val="150000"/>
              </a:lnSpc>
              <a:buNone/>
            </a:pPr>
            <a:r>
              <a:rPr lang="en-US" dirty="0"/>
              <a:t>To find a new or renewed sense of </a:t>
            </a:r>
            <a:r>
              <a:rPr lang="en-US" sz="3600" b="1" dirty="0">
                <a:solidFill>
                  <a:srgbClr val="9FD6D3"/>
                </a:solidFill>
              </a:rPr>
              <a:t>BELONGING</a:t>
            </a:r>
            <a:endParaRPr lang="en-US" b="1" dirty="0">
              <a:solidFill>
                <a:srgbClr val="9FD6D3"/>
              </a:solidFill>
            </a:endParaRPr>
          </a:p>
        </p:txBody>
      </p:sp>
      <p:pic>
        <p:nvPicPr>
          <p:cNvPr id="5" name="Picture 4">
            <a:extLst>
              <a:ext uri="{FF2B5EF4-FFF2-40B4-BE49-F238E27FC236}">
                <a16:creationId xmlns:a16="http://schemas.microsoft.com/office/drawing/2014/main" id="{864D0AB9-F464-BF4E-9640-BBEE9767572D}"/>
              </a:ext>
            </a:extLst>
          </p:cNvPr>
          <p:cNvPicPr>
            <a:picLocks noChangeAspect="1"/>
          </p:cNvPicPr>
          <p:nvPr/>
        </p:nvPicPr>
        <p:blipFill>
          <a:blip r:embed="rId3"/>
          <a:stretch>
            <a:fillRect/>
          </a:stretch>
        </p:blipFill>
        <p:spPr>
          <a:xfrm>
            <a:off x="9206346" y="6410162"/>
            <a:ext cx="2736273" cy="220076"/>
          </a:xfrm>
          <a:prstGeom prst="rect">
            <a:avLst/>
          </a:prstGeom>
        </p:spPr>
      </p:pic>
      <p:pic>
        <p:nvPicPr>
          <p:cNvPr id="6" name="Picture 5">
            <a:extLst>
              <a:ext uri="{FF2B5EF4-FFF2-40B4-BE49-F238E27FC236}">
                <a16:creationId xmlns:a16="http://schemas.microsoft.com/office/drawing/2014/main" id="{81A78889-1BC7-F47C-0B99-7FF51512AE79}"/>
              </a:ext>
            </a:extLst>
          </p:cNvPr>
          <p:cNvPicPr>
            <a:picLocks noChangeAspect="1"/>
          </p:cNvPicPr>
          <p:nvPr/>
        </p:nvPicPr>
        <p:blipFill>
          <a:blip r:embed="rId4"/>
          <a:srcRect/>
          <a:stretch/>
        </p:blipFill>
        <p:spPr>
          <a:xfrm>
            <a:off x="9455726" y="24021"/>
            <a:ext cx="2736273" cy="1752845"/>
          </a:xfrm>
          <a:prstGeom prst="rect">
            <a:avLst/>
          </a:prstGeom>
        </p:spPr>
      </p:pic>
      <p:sp>
        <p:nvSpPr>
          <p:cNvPr id="4" name="TextBox 3">
            <a:extLst>
              <a:ext uri="{FF2B5EF4-FFF2-40B4-BE49-F238E27FC236}">
                <a16:creationId xmlns:a16="http://schemas.microsoft.com/office/drawing/2014/main" id="{7F5F6480-2C15-971E-0948-8B8978B67EEF}"/>
              </a:ext>
            </a:extLst>
          </p:cNvPr>
          <p:cNvSpPr txBox="1"/>
          <p:nvPr/>
        </p:nvSpPr>
        <p:spPr>
          <a:xfrm>
            <a:off x="249381" y="6368628"/>
            <a:ext cx="2892138" cy="261610"/>
          </a:xfrm>
          <a:prstGeom prst="rect">
            <a:avLst/>
          </a:prstGeom>
          <a:noFill/>
        </p:spPr>
        <p:txBody>
          <a:bodyPr wrap="none" rtlCol="0">
            <a:spAutoFit/>
          </a:bodyPr>
          <a:lstStyle/>
          <a:p>
            <a:r>
              <a:rPr lang="en-US" sz="1100" dirty="0"/>
              <a:t>**Anti-Racist Approach to Volunteering: Jan ‘22</a:t>
            </a:r>
          </a:p>
        </p:txBody>
      </p:sp>
      <p:cxnSp>
        <p:nvCxnSpPr>
          <p:cNvPr id="7" name="Straight Connector 6">
            <a:extLst>
              <a:ext uri="{FF2B5EF4-FFF2-40B4-BE49-F238E27FC236}">
                <a16:creationId xmlns:a16="http://schemas.microsoft.com/office/drawing/2014/main" id="{7E3ED8B8-0EF5-0686-AD75-032F1E51A862}"/>
              </a:ext>
            </a:extLst>
          </p:cNvPr>
          <p:cNvCxnSpPr>
            <a:cxnSpLocks/>
          </p:cNvCxnSpPr>
          <p:nvPr/>
        </p:nvCxnSpPr>
        <p:spPr>
          <a:xfrm>
            <a:off x="519547" y="1690688"/>
            <a:ext cx="8437419" cy="0"/>
          </a:xfrm>
          <a:prstGeom prst="line">
            <a:avLst/>
          </a:prstGeom>
          <a:ln w="38100">
            <a:solidFill>
              <a:srgbClr val="595959"/>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86700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2D2CE-CC20-D741-8452-01AE8B51FC9A}"/>
              </a:ext>
            </a:extLst>
          </p:cNvPr>
          <p:cNvSpPr>
            <a:spLocks noGrp="1"/>
          </p:cNvSpPr>
          <p:nvPr>
            <p:ph type="title"/>
          </p:nvPr>
        </p:nvSpPr>
        <p:spPr/>
        <p:txBody>
          <a:bodyPr/>
          <a:lstStyle/>
          <a:p>
            <a:r>
              <a:rPr lang="en-US" dirty="0"/>
              <a:t>Data Telling a Story  </a:t>
            </a:r>
          </a:p>
        </p:txBody>
      </p:sp>
      <p:pic>
        <p:nvPicPr>
          <p:cNvPr id="5" name="Picture 4">
            <a:extLst>
              <a:ext uri="{FF2B5EF4-FFF2-40B4-BE49-F238E27FC236}">
                <a16:creationId xmlns:a16="http://schemas.microsoft.com/office/drawing/2014/main" id="{864D0AB9-F464-BF4E-9640-BBEE9767572D}"/>
              </a:ext>
            </a:extLst>
          </p:cNvPr>
          <p:cNvPicPr>
            <a:picLocks noChangeAspect="1"/>
          </p:cNvPicPr>
          <p:nvPr/>
        </p:nvPicPr>
        <p:blipFill>
          <a:blip r:embed="rId3"/>
          <a:stretch>
            <a:fillRect/>
          </a:stretch>
        </p:blipFill>
        <p:spPr>
          <a:xfrm>
            <a:off x="9206346" y="6410162"/>
            <a:ext cx="2736273" cy="220076"/>
          </a:xfrm>
          <a:prstGeom prst="rect">
            <a:avLst/>
          </a:prstGeom>
        </p:spPr>
      </p:pic>
      <p:pic>
        <p:nvPicPr>
          <p:cNvPr id="6" name="Picture 5">
            <a:extLst>
              <a:ext uri="{FF2B5EF4-FFF2-40B4-BE49-F238E27FC236}">
                <a16:creationId xmlns:a16="http://schemas.microsoft.com/office/drawing/2014/main" id="{81A78889-1BC7-F47C-0B99-7FF51512AE79}"/>
              </a:ext>
            </a:extLst>
          </p:cNvPr>
          <p:cNvPicPr>
            <a:picLocks noChangeAspect="1"/>
          </p:cNvPicPr>
          <p:nvPr/>
        </p:nvPicPr>
        <p:blipFill>
          <a:blip r:embed="rId4"/>
          <a:srcRect/>
          <a:stretch/>
        </p:blipFill>
        <p:spPr>
          <a:xfrm>
            <a:off x="9455726" y="24021"/>
            <a:ext cx="2736273" cy="1752845"/>
          </a:xfrm>
          <a:prstGeom prst="rect">
            <a:avLst/>
          </a:prstGeom>
        </p:spPr>
      </p:pic>
      <p:sp>
        <p:nvSpPr>
          <p:cNvPr id="4" name="TextBox 3">
            <a:extLst>
              <a:ext uri="{FF2B5EF4-FFF2-40B4-BE49-F238E27FC236}">
                <a16:creationId xmlns:a16="http://schemas.microsoft.com/office/drawing/2014/main" id="{356A01F1-BE4C-88B4-78B7-4EFD08C666A9}"/>
              </a:ext>
            </a:extLst>
          </p:cNvPr>
          <p:cNvSpPr txBox="1"/>
          <p:nvPr/>
        </p:nvSpPr>
        <p:spPr>
          <a:xfrm>
            <a:off x="2910687" y="3016740"/>
            <a:ext cx="1446230" cy="523220"/>
          </a:xfrm>
          <a:prstGeom prst="rect">
            <a:avLst/>
          </a:prstGeom>
          <a:noFill/>
        </p:spPr>
        <p:txBody>
          <a:bodyPr wrap="none" rtlCol="0">
            <a:spAutoFit/>
          </a:bodyPr>
          <a:lstStyle/>
          <a:p>
            <a:r>
              <a:rPr lang="en-US" sz="2800" b="1" dirty="0">
                <a:solidFill>
                  <a:srgbClr val="D18D22"/>
                </a:solidFill>
              </a:rPr>
              <a:t>18.114%</a:t>
            </a:r>
          </a:p>
        </p:txBody>
      </p:sp>
      <p:sp>
        <p:nvSpPr>
          <p:cNvPr id="7" name="TextBox 6">
            <a:extLst>
              <a:ext uri="{FF2B5EF4-FFF2-40B4-BE49-F238E27FC236}">
                <a16:creationId xmlns:a16="http://schemas.microsoft.com/office/drawing/2014/main" id="{58F1AF88-3D22-E588-979F-3B1A1CFE27DD}"/>
              </a:ext>
            </a:extLst>
          </p:cNvPr>
          <p:cNvSpPr txBox="1"/>
          <p:nvPr/>
        </p:nvSpPr>
        <p:spPr>
          <a:xfrm>
            <a:off x="8576553" y="3016740"/>
            <a:ext cx="1446230" cy="523220"/>
          </a:xfrm>
          <a:prstGeom prst="rect">
            <a:avLst/>
          </a:prstGeom>
          <a:noFill/>
        </p:spPr>
        <p:txBody>
          <a:bodyPr wrap="none" rtlCol="0">
            <a:spAutoFit/>
          </a:bodyPr>
          <a:lstStyle/>
          <a:p>
            <a:r>
              <a:rPr lang="en-US" sz="2800" b="1" dirty="0">
                <a:solidFill>
                  <a:srgbClr val="DF4486"/>
                </a:solidFill>
              </a:rPr>
              <a:t>22.852%</a:t>
            </a:r>
          </a:p>
        </p:txBody>
      </p:sp>
      <p:sp>
        <p:nvSpPr>
          <p:cNvPr id="10" name="TextBox 9">
            <a:extLst>
              <a:ext uri="{FF2B5EF4-FFF2-40B4-BE49-F238E27FC236}">
                <a16:creationId xmlns:a16="http://schemas.microsoft.com/office/drawing/2014/main" id="{C0608608-6D8D-EAD0-DC8F-98D8B0E90D2E}"/>
              </a:ext>
            </a:extLst>
          </p:cNvPr>
          <p:cNvSpPr txBox="1"/>
          <p:nvPr/>
        </p:nvSpPr>
        <p:spPr>
          <a:xfrm>
            <a:off x="1494356" y="4240124"/>
            <a:ext cx="3215432" cy="369332"/>
          </a:xfrm>
          <a:prstGeom prst="rect">
            <a:avLst/>
          </a:prstGeom>
          <a:noFill/>
        </p:spPr>
        <p:txBody>
          <a:bodyPr wrap="none" rtlCol="0">
            <a:spAutoFit/>
          </a:bodyPr>
          <a:lstStyle/>
          <a:p>
            <a:r>
              <a:rPr lang="en-US" b="1" dirty="0"/>
              <a:t>Volunteers seeking to volunteer</a:t>
            </a:r>
          </a:p>
        </p:txBody>
      </p:sp>
      <p:sp>
        <p:nvSpPr>
          <p:cNvPr id="11" name="TextBox 10">
            <a:extLst>
              <a:ext uri="{FF2B5EF4-FFF2-40B4-BE49-F238E27FC236}">
                <a16:creationId xmlns:a16="http://schemas.microsoft.com/office/drawing/2014/main" id="{DD31CB41-15C6-4025-4E3C-FCC7DF9A4641}"/>
              </a:ext>
            </a:extLst>
          </p:cNvPr>
          <p:cNvSpPr txBox="1"/>
          <p:nvPr/>
        </p:nvSpPr>
        <p:spPr>
          <a:xfrm>
            <a:off x="6954763" y="4248490"/>
            <a:ext cx="3243580" cy="369332"/>
          </a:xfrm>
          <a:prstGeom prst="rect">
            <a:avLst/>
          </a:prstGeom>
          <a:noFill/>
        </p:spPr>
        <p:txBody>
          <a:bodyPr wrap="none" rtlCol="0">
            <a:spAutoFit/>
          </a:bodyPr>
          <a:lstStyle/>
          <a:p>
            <a:r>
              <a:rPr lang="en-US" b="1" dirty="0"/>
              <a:t>Organizers calling for volunteers</a:t>
            </a:r>
          </a:p>
        </p:txBody>
      </p:sp>
      <p:sp>
        <p:nvSpPr>
          <p:cNvPr id="12" name="Up Arrow 11">
            <a:extLst>
              <a:ext uri="{FF2B5EF4-FFF2-40B4-BE49-F238E27FC236}">
                <a16:creationId xmlns:a16="http://schemas.microsoft.com/office/drawing/2014/main" id="{FFC3863F-D7BB-1015-8CE7-4AC66D4EA0B1}"/>
              </a:ext>
            </a:extLst>
          </p:cNvPr>
          <p:cNvSpPr/>
          <p:nvPr/>
        </p:nvSpPr>
        <p:spPr>
          <a:xfrm>
            <a:off x="1615449" y="2789146"/>
            <a:ext cx="989352" cy="978408"/>
          </a:xfrm>
          <a:prstGeom prst="upArrow">
            <a:avLst/>
          </a:prstGeom>
          <a:solidFill>
            <a:srgbClr val="3FB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2">
            <a:extLst>
              <a:ext uri="{FF2B5EF4-FFF2-40B4-BE49-F238E27FC236}">
                <a16:creationId xmlns:a16="http://schemas.microsoft.com/office/drawing/2014/main" id="{804103B2-5B6A-9403-ECB2-7E01246D1060}"/>
              </a:ext>
            </a:extLst>
          </p:cNvPr>
          <p:cNvSpPr/>
          <p:nvPr/>
        </p:nvSpPr>
        <p:spPr>
          <a:xfrm rot="10800000">
            <a:off x="7316270" y="2789146"/>
            <a:ext cx="989352" cy="978408"/>
          </a:xfrm>
          <a:prstGeom prst="upArrow">
            <a:avLst/>
          </a:prstGeom>
          <a:solidFill>
            <a:srgbClr val="E6C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0471DEAC-1BD2-0A11-64DB-6AB071BDE7BE}"/>
              </a:ext>
            </a:extLst>
          </p:cNvPr>
          <p:cNvCxnSpPr>
            <a:cxnSpLocks/>
          </p:cNvCxnSpPr>
          <p:nvPr/>
        </p:nvCxnSpPr>
        <p:spPr>
          <a:xfrm>
            <a:off x="5881552" y="2445488"/>
            <a:ext cx="0" cy="2360428"/>
          </a:xfrm>
          <a:prstGeom prst="line">
            <a:avLst/>
          </a:prstGeom>
          <a:ln w="63500">
            <a:solidFill>
              <a:srgbClr val="DF4486"/>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59C0BEC-DF6B-A1D8-D299-9703E28F7D2A}"/>
              </a:ext>
            </a:extLst>
          </p:cNvPr>
          <p:cNvSpPr txBox="1"/>
          <p:nvPr/>
        </p:nvSpPr>
        <p:spPr>
          <a:xfrm>
            <a:off x="249381" y="6368628"/>
            <a:ext cx="3366627" cy="261610"/>
          </a:xfrm>
          <a:prstGeom prst="rect">
            <a:avLst/>
          </a:prstGeom>
          <a:noFill/>
        </p:spPr>
        <p:txBody>
          <a:bodyPr wrap="none" rtlCol="0">
            <a:spAutoFit/>
          </a:bodyPr>
          <a:lstStyle/>
          <a:p>
            <a:r>
              <a:rPr lang="en-US" sz="1100" dirty="0"/>
              <a:t>**2022: Volunteers – 2,652,910 : Organizations – 4,853</a:t>
            </a:r>
          </a:p>
        </p:txBody>
      </p:sp>
      <p:cxnSp>
        <p:nvCxnSpPr>
          <p:cNvPr id="3" name="Straight Connector 2">
            <a:extLst>
              <a:ext uri="{FF2B5EF4-FFF2-40B4-BE49-F238E27FC236}">
                <a16:creationId xmlns:a16="http://schemas.microsoft.com/office/drawing/2014/main" id="{BA23D885-812A-3146-5E6A-D417E66AF6B7}"/>
              </a:ext>
            </a:extLst>
          </p:cNvPr>
          <p:cNvCxnSpPr>
            <a:cxnSpLocks/>
          </p:cNvCxnSpPr>
          <p:nvPr/>
        </p:nvCxnSpPr>
        <p:spPr>
          <a:xfrm>
            <a:off x="519547" y="1690688"/>
            <a:ext cx="8437419" cy="0"/>
          </a:xfrm>
          <a:prstGeom prst="line">
            <a:avLst/>
          </a:prstGeom>
          <a:ln w="38100">
            <a:solidFill>
              <a:srgbClr val="595959"/>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61966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2D2CE-CC20-D741-8452-01AE8B51FC9A}"/>
              </a:ext>
            </a:extLst>
          </p:cNvPr>
          <p:cNvSpPr>
            <a:spLocks noGrp="1"/>
          </p:cNvSpPr>
          <p:nvPr>
            <p:ph type="title"/>
          </p:nvPr>
        </p:nvSpPr>
        <p:spPr/>
        <p:txBody>
          <a:bodyPr/>
          <a:lstStyle/>
          <a:p>
            <a:r>
              <a:rPr lang="en-US" dirty="0"/>
              <a:t>Volunteer Demographics – Gen Z</a:t>
            </a:r>
          </a:p>
        </p:txBody>
      </p:sp>
      <p:pic>
        <p:nvPicPr>
          <p:cNvPr id="5" name="Picture 4">
            <a:extLst>
              <a:ext uri="{FF2B5EF4-FFF2-40B4-BE49-F238E27FC236}">
                <a16:creationId xmlns:a16="http://schemas.microsoft.com/office/drawing/2014/main" id="{864D0AB9-F464-BF4E-9640-BBEE9767572D}"/>
              </a:ext>
            </a:extLst>
          </p:cNvPr>
          <p:cNvPicPr>
            <a:picLocks noChangeAspect="1"/>
          </p:cNvPicPr>
          <p:nvPr/>
        </p:nvPicPr>
        <p:blipFill>
          <a:blip r:embed="rId3"/>
          <a:stretch>
            <a:fillRect/>
          </a:stretch>
        </p:blipFill>
        <p:spPr>
          <a:xfrm>
            <a:off x="9206346" y="6410162"/>
            <a:ext cx="2736273" cy="220076"/>
          </a:xfrm>
          <a:prstGeom prst="rect">
            <a:avLst/>
          </a:prstGeom>
        </p:spPr>
      </p:pic>
      <p:pic>
        <p:nvPicPr>
          <p:cNvPr id="6" name="Picture 5">
            <a:extLst>
              <a:ext uri="{FF2B5EF4-FFF2-40B4-BE49-F238E27FC236}">
                <a16:creationId xmlns:a16="http://schemas.microsoft.com/office/drawing/2014/main" id="{81A78889-1BC7-F47C-0B99-7FF51512AE79}"/>
              </a:ext>
            </a:extLst>
          </p:cNvPr>
          <p:cNvPicPr>
            <a:picLocks noChangeAspect="1"/>
          </p:cNvPicPr>
          <p:nvPr/>
        </p:nvPicPr>
        <p:blipFill>
          <a:blip r:embed="rId4"/>
          <a:srcRect/>
          <a:stretch/>
        </p:blipFill>
        <p:spPr>
          <a:xfrm>
            <a:off x="9455726" y="24021"/>
            <a:ext cx="2736273" cy="1752845"/>
          </a:xfrm>
          <a:prstGeom prst="rect">
            <a:avLst/>
          </a:prstGeom>
        </p:spPr>
      </p:pic>
      <p:sp>
        <p:nvSpPr>
          <p:cNvPr id="3" name="TextBox 2">
            <a:extLst>
              <a:ext uri="{FF2B5EF4-FFF2-40B4-BE49-F238E27FC236}">
                <a16:creationId xmlns:a16="http://schemas.microsoft.com/office/drawing/2014/main" id="{8FFF1482-6197-6D53-CC78-A86DF1636629}"/>
              </a:ext>
            </a:extLst>
          </p:cNvPr>
          <p:cNvSpPr txBox="1"/>
          <p:nvPr/>
        </p:nvSpPr>
        <p:spPr>
          <a:xfrm>
            <a:off x="249381" y="6368628"/>
            <a:ext cx="3829895" cy="261610"/>
          </a:xfrm>
          <a:prstGeom prst="rect">
            <a:avLst/>
          </a:prstGeom>
          <a:noFill/>
        </p:spPr>
        <p:txBody>
          <a:bodyPr wrap="none" rtlCol="0">
            <a:spAutoFit/>
          </a:bodyPr>
          <a:lstStyle/>
          <a:p>
            <a:r>
              <a:rPr lang="en-US" sz="1100" dirty="0"/>
              <a:t>**Volunteers: Jan - Feb 2020 – 50,086 : Jan - Feb 2023 – 86,406</a:t>
            </a:r>
          </a:p>
        </p:txBody>
      </p:sp>
      <p:graphicFrame>
        <p:nvGraphicFramePr>
          <p:cNvPr id="8" name="Content Placeholder 7">
            <a:extLst>
              <a:ext uri="{FF2B5EF4-FFF2-40B4-BE49-F238E27FC236}">
                <a16:creationId xmlns:a16="http://schemas.microsoft.com/office/drawing/2014/main" id="{D1DB4C1D-0FFC-3169-90D6-4C8770BD482D}"/>
              </a:ext>
            </a:extLst>
          </p:cNvPr>
          <p:cNvGraphicFramePr>
            <a:graphicFrameLocks noGrp="1"/>
          </p:cNvGraphicFramePr>
          <p:nvPr>
            <p:ph idx="1"/>
            <p:extLst>
              <p:ext uri="{D42A27DB-BD31-4B8C-83A1-F6EECF244321}">
                <p14:modId xmlns:p14="http://schemas.microsoft.com/office/powerpoint/2010/main" val="2847639169"/>
              </p:ext>
            </p:extLst>
          </p:nvPr>
        </p:nvGraphicFramePr>
        <p:xfrm>
          <a:off x="1083604" y="1971153"/>
          <a:ext cx="4680000" cy="360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a:extLst>
              <a:ext uri="{FF2B5EF4-FFF2-40B4-BE49-F238E27FC236}">
                <a16:creationId xmlns:a16="http://schemas.microsoft.com/office/drawing/2014/main" id="{25BD5F7F-2771-FA40-A53C-670BD7CEBD50}"/>
              </a:ext>
            </a:extLst>
          </p:cNvPr>
          <p:cNvGraphicFramePr>
            <a:graphicFrameLocks noChangeAspect="1"/>
          </p:cNvGraphicFramePr>
          <p:nvPr>
            <p:extLst>
              <p:ext uri="{D42A27DB-BD31-4B8C-83A1-F6EECF244321}">
                <p14:modId xmlns:p14="http://schemas.microsoft.com/office/powerpoint/2010/main" val="3088863000"/>
              </p:ext>
            </p:extLst>
          </p:nvPr>
        </p:nvGraphicFramePr>
        <p:xfrm>
          <a:off x="6437144" y="1971153"/>
          <a:ext cx="3903423" cy="3600000"/>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Box 9">
            <a:extLst>
              <a:ext uri="{FF2B5EF4-FFF2-40B4-BE49-F238E27FC236}">
                <a16:creationId xmlns:a16="http://schemas.microsoft.com/office/drawing/2014/main" id="{BCDF95E5-4EFD-8987-2114-AD2EF7797405}"/>
              </a:ext>
            </a:extLst>
          </p:cNvPr>
          <p:cNvSpPr txBox="1"/>
          <p:nvPr/>
        </p:nvSpPr>
        <p:spPr>
          <a:xfrm>
            <a:off x="2289640" y="5548603"/>
            <a:ext cx="2267929" cy="369332"/>
          </a:xfrm>
          <a:prstGeom prst="rect">
            <a:avLst/>
          </a:prstGeom>
          <a:noFill/>
        </p:spPr>
        <p:txBody>
          <a:bodyPr wrap="none" rtlCol="0">
            <a:spAutoFit/>
          </a:bodyPr>
          <a:lstStyle/>
          <a:p>
            <a:r>
              <a:rPr lang="en-US" b="1" dirty="0"/>
              <a:t>Pre Pandemic (17.7%)</a:t>
            </a:r>
          </a:p>
        </p:txBody>
      </p:sp>
      <p:sp>
        <p:nvSpPr>
          <p:cNvPr id="12" name="TextBox 11">
            <a:extLst>
              <a:ext uri="{FF2B5EF4-FFF2-40B4-BE49-F238E27FC236}">
                <a16:creationId xmlns:a16="http://schemas.microsoft.com/office/drawing/2014/main" id="{ABCFD82B-B6D6-D815-014D-445281D3B12C}"/>
              </a:ext>
            </a:extLst>
          </p:cNvPr>
          <p:cNvSpPr txBox="1"/>
          <p:nvPr/>
        </p:nvSpPr>
        <p:spPr>
          <a:xfrm>
            <a:off x="7207859" y="5519600"/>
            <a:ext cx="2361993" cy="369332"/>
          </a:xfrm>
          <a:prstGeom prst="rect">
            <a:avLst/>
          </a:prstGeom>
          <a:noFill/>
        </p:spPr>
        <p:txBody>
          <a:bodyPr wrap="none" rtlCol="0">
            <a:spAutoFit/>
          </a:bodyPr>
          <a:lstStyle/>
          <a:p>
            <a:r>
              <a:rPr lang="en-US" b="1" dirty="0"/>
              <a:t>Post Pandemic (26.6%)</a:t>
            </a:r>
          </a:p>
        </p:txBody>
      </p:sp>
      <p:cxnSp>
        <p:nvCxnSpPr>
          <p:cNvPr id="4" name="Straight Connector 3">
            <a:extLst>
              <a:ext uri="{FF2B5EF4-FFF2-40B4-BE49-F238E27FC236}">
                <a16:creationId xmlns:a16="http://schemas.microsoft.com/office/drawing/2014/main" id="{82E539AC-A859-B6EC-CF7E-57567CF58F08}"/>
              </a:ext>
            </a:extLst>
          </p:cNvPr>
          <p:cNvCxnSpPr>
            <a:cxnSpLocks/>
          </p:cNvCxnSpPr>
          <p:nvPr/>
        </p:nvCxnSpPr>
        <p:spPr>
          <a:xfrm>
            <a:off x="519547" y="1690688"/>
            <a:ext cx="8437419" cy="0"/>
          </a:xfrm>
          <a:prstGeom prst="line">
            <a:avLst/>
          </a:prstGeom>
          <a:ln w="38100">
            <a:solidFill>
              <a:srgbClr val="595959"/>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19425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2D2CE-CC20-D741-8452-01AE8B51FC9A}"/>
              </a:ext>
            </a:extLst>
          </p:cNvPr>
          <p:cNvSpPr>
            <a:spLocks noGrp="1"/>
          </p:cNvSpPr>
          <p:nvPr>
            <p:ph type="title"/>
          </p:nvPr>
        </p:nvSpPr>
        <p:spPr/>
        <p:txBody>
          <a:bodyPr/>
          <a:lstStyle/>
          <a:p>
            <a:r>
              <a:rPr lang="en-US" b="1" dirty="0"/>
              <a:t>Volunteer Preferences</a:t>
            </a:r>
          </a:p>
        </p:txBody>
      </p:sp>
      <p:pic>
        <p:nvPicPr>
          <p:cNvPr id="5" name="Picture 4">
            <a:extLst>
              <a:ext uri="{FF2B5EF4-FFF2-40B4-BE49-F238E27FC236}">
                <a16:creationId xmlns:a16="http://schemas.microsoft.com/office/drawing/2014/main" id="{864D0AB9-F464-BF4E-9640-BBEE9767572D}"/>
              </a:ext>
            </a:extLst>
          </p:cNvPr>
          <p:cNvPicPr>
            <a:picLocks noChangeAspect="1"/>
          </p:cNvPicPr>
          <p:nvPr/>
        </p:nvPicPr>
        <p:blipFill>
          <a:blip r:embed="rId3"/>
          <a:stretch>
            <a:fillRect/>
          </a:stretch>
        </p:blipFill>
        <p:spPr>
          <a:xfrm>
            <a:off x="9206346" y="6410162"/>
            <a:ext cx="2736273" cy="220076"/>
          </a:xfrm>
          <a:prstGeom prst="rect">
            <a:avLst/>
          </a:prstGeom>
        </p:spPr>
      </p:pic>
      <p:pic>
        <p:nvPicPr>
          <p:cNvPr id="6" name="Picture 5">
            <a:extLst>
              <a:ext uri="{FF2B5EF4-FFF2-40B4-BE49-F238E27FC236}">
                <a16:creationId xmlns:a16="http://schemas.microsoft.com/office/drawing/2014/main" id="{81A78889-1BC7-F47C-0B99-7FF51512AE79}"/>
              </a:ext>
            </a:extLst>
          </p:cNvPr>
          <p:cNvPicPr>
            <a:picLocks noChangeAspect="1"/>
          </p:cNvPicPr>
          <p:nvPr/>
        </p:nvPicPr>
        <p:blipFill>
          <a:blip r:embed="rId4"/>
          <a:srcRect/>
          <a:stretch/>
        </p:blipFill>
        <p:spPr>
          <a:xfrm>
            <a:off x="9455726" y="24021"/>
            <a:ext cx="2736273" cy="1752845"/>
          </a:xfrm>
          <a:prstGeom prst="rect">
            <a:avLst/>
          </a:prstGeom>
        </p:spPr>
      </p:pic>
      <p:sp>
        <p:nvSpPr>
          <p:cNvPr id="3" name="TextBox 2">
            <a:extLst>
              <a:ext uri="{FF2B5EF4-FFF2-40B4-BE49-F238E27FC236}">
                <a16:creationId xmlns:a16="http://schemas.microsoft.com/office/drawing/2014/main" id="{8FFF1482-6197-6D53-CC78-A86DF1636629}"/>
              </a:ext>
            </a:extLst>
          </p:cNvPr>
          <p:cNvSpPr txBox="1"/>
          <p:nvPr/>
        </p:nvSpPr>
        <p:spPr>
          <a:xfrm>
            <a:off x="249381" y="6368628"/>
            <a:ext cx="4376519" cy="261610"/>
          </a:xfrm>
          <a:prstGeom prst="rect">
            <a:avLst/>
          </a:prstGeom>
          <a:noFill/>
        </p:spPr>
        <p:txBody>
          <a:bodyPr wrap="none" rtlCol="0">
            <a:spAutoFit/>
          </a:bodyPr>
          <a:lstStyle/>
          <a:p>
            <a:r>
              <a:rPr lang="en-US" sz="1100" dirty="0"/>
              <a:t>**Volunteers: Jan 2020 – 21,727 : Apr 2020 – 93,522 : Apr 2023 – 40,680</a:t>
            </a:r>
          </a:p>
        </p:txBody>
      </p:sp>
      <p:pic>
        <p:nvPicPr>
          <p:cNvPr id="7" name="Picture 6">
            <a:extLst>
              <a:ext uri="{FF2B5EF4-FFF2-40B4-BE49-F238E27FC236}">
                <a16:creationId xmlns:a16="http://schemas.microsoft.com/office/drawing/2014/main" id="{768B601D-40C8-F0B7-A9EF-1F5ADC190A66}"/>
              </a:ext>
            </a:extLst>
          </p:cNvPr>
          <p:cNvPicPr>
            <a:picLocks noChangeAspect="1"/>
          </p:cNvPicPr>
          <p:nvPr/>
        </p:nvPicPr>
        <p:blipFill>
          <a:blip r:embed="rId5"/>
          <a:stretch>
            <a:fillRect/>
          </a:stretch>
        </p:blipFill>
        <p:spPr>
          <a:xfrm>
            <a:off x="3023349" y="5145840"/>
            <a:ext cx="4965700" cy="584200"/>
          </a:xfrm>
          <a:prstGeom prst="rect">
            <a:avLst/>
          </a:prstGeom>
        </p:spPr>
      </p:pic>
      <p:pic>
        <p:nvPicPr>
          <p:cNvPr id="12" name="Content Placeholder 11" descr="A picture containing font, text, design&#10;&#10;Description automatically generated">
            <a:extLst>
              <a:ext uri="{FF2B5EF4-FFF2-40B4-BE49-F238E27FC236}">
                <a16:creationId xmlns:a16="http://schemas.microsoft.com/office/drawing/2014/main" id="{64E3561D-8064-46CB-D205-C01BDE7FD7F8}"/>
              </a:ext>
            </a:extLst>
          </p:cNvPr>
          <p:cNvPicPr>
            <a:picLocks noGrp="1" noChangeAspect="1"/>
          </p:cNvPicPr>
          <p:nvPr>
            <p:ph idx="1"/>
          </p:nvPr>
        </p:nvPicPr>
        <p:blipFill>
          <a:blip r:embed="rId6"/>
          <a:stretch>
            <a:fillRect/>
          </a:stretch>
        </p:blipFill>
        <p:spPr>
          <a:xfrm>
            <a:off x="2340658" y="2006686"/>
            <a:ext cx="6192405" cy="3060614"/>
          </a:xfrm>
        </p:spPr>
      </p:pic>
      <p:cxnSp>
        <p:nvCxnSpPr>
          <p:cNvPr id="13" name="Straight Connector 12">
            <a:extLst>
              <a:ext uri="{FF2B5EF4-FFF2-40B4-BE49-F238E27FC236}">
                <a16:creationId xmlns:a16="http://schemas.microsoft.com/office/drawing/2014/main" id="{9BE91A03-1A05-53A0-8F6D-37A4B5440AD1}"/>
              </a:ext>
            </a:extLst>
          </p:cNvPr>
          <p:cNvCxnSpPr>
            <a:cxnSpLocks/>
          </p:cNvCxnSpPr>
          <p:nvPr/>
        </p:nvCxnSpPr>
        <p:spPr>
          <a:xfrm>
            <a:off x="519547" y="1690688"/>
            <a:ext cx="8437419" cy="0"/>
          </a:xfrm>
          <a:prstGeom prst="line">
            <a:avLst/>
          </a:prstGeom>
          <a:ln w="38100">
            <a:solidFill>
              <a:srgbClr val="595959"/>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19294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2D2CE-CC20-D741-8452-01AE8B51FC9A}"/>
              </a:ext>
            </a:extLst>
          </p:cNvPr>
          <p:cNvSpPr>
            <a:spLocks noGrp="1"/>
          </p:cNvSpPr>
          <p:nvPr>
            <p:ph type="title"/>
          </p:nvPr>
        </p:nvSpPr>
        <p:spPr/>
        <p:txBody>
          <a:bodyPr/>
          <a:lstStyle/>
          <a:p>
            <a:r>
              <a:rPr lang="en-US" dirty="0"/>
              <a:t>Volunteer Compassion</a:t>
            </a:r>
          </a:p>
        </p:txBody>
      </p:sp>
      <p:pic>
        <p:nvPicPr>
          <p:cNvPr id="5" name="Picture 4">
            <a:extLst>
              <a:ext uri="{FF2B5EF4-FFF2-40B4-BE49-F238E27FC236}">
                <a16:creationId xmlns:a16="http://schemas.microsoft.com/office/drawing/2014/main" id="{864D0AB9-F464-BF4E-9640-BBEE9767572D}"/>
              </a:ext>
            </a:extLst>
          </p:cNvPr>
          <p:cNvPicPr>
            <a:picLocks noChangeAspect="1"/>
          </p:cNvPicPr>
          <p:nvPr/>
        </p:nvPicPr>
        <p:blipFill>
          <a:blip r:embed="rId3"/>
          <a:stretch>
            <a:fillRect/>
          </a:stretch>
        </p:blipFill>
        <p:spPr>
          <a:xfrm>
            <a:off x="9206346" y="6410162"/>
            <a:ext cx="2736273" cy="220076"/>
          </a:xfrm>
          <a:prstGeom prst="rect">
            <a:avLst/>
          </a:prstGeom>
        </p:spPr>
      </p:pic>
      <p:pic>
        <p:nvPicPr>
          <p:cNvPr id="6" name="Picture 5">
            <a:extLst>
              <a:ext uri="{FF2B5EF4-FFF2-40B4-BE49-F238E27FC236}">
                <a16:creationId xmlns:a16="http://schemas.microsoft.com/office/drawing/2014/main" id="{81A78889-1BC7-F47C-0B99-7FF51512AE79}"/>
              </a:ext>
            </a:extLst>
          </p:cNvPr>
          <p:cNvPicPr>
            <a:picLocks noChangeAspect="1"/>
          </p:cNvPicPr>
          <p:nvPr/>
        </p:nvPicPr>
        <p:blipFill>
          <a:blip r:embed="rId4"/>
          <a:srcRect/>
          <a:stretch/>
        </p:blipFill>
        <p:spPr>
          <a:xfrm>
            <a:off x="9455726" y="24021"/>
            <a:ext cx="2736273" cy="1752845"/>
          </a:xfrm>
          <a:prstGeom prst="rect">
            <a:avLst/>
          </a:prstGeom>
        </p:spPr>
      </p:pic>
      <p:pic>
        <p:nvPicPr>
          <p:cNvPr id="20" name="Picture 19" descr="A picture containing font, graphics, logo, text&#10;&#10;Description automatically generated">
            <a:extLst>
              <a:ext uri="{FF2B5EF4-FFF2-40B4-BE49-F238E27FC236}">
                <a16:creationId xmlns:a16="http://schemas.microsoft.com/office/drawing/2014/main" id="{9F4C521D-AA7C-20EB-291D-2D6DE46B6EEF}"/>
              </a:ext>
            </a:extLst>
          </p:cNvPr>
          <p:cNvPicPr>
            <a:picLocks noChangeAspect="1"/>
          </p:cNvPicPr>
          <p:nvPr/>
        </p:nvPicPr>
        <p:blipFill>
          <a:blip r:embed="rId5"/>
          <a:stretch>
            <a:fillRect/>
          </a:stretch>
        </p:blipFill>
        <p:spPr>
          <a:xfrm>
            <a:off x="583039" y="3601193"/>
            <a:ext cx="5277648" cy="1635327"/>
          </a:xfrm>
          <a:prstGeom prst="rect">
            <a:avLst/>
          </a:prstGeom>
        </p:spPr>
      </p:pic>
      <p:sp>
        <p:nvSpPr>
          <p:cNvPr id="21" name="TextBox 20">
            <a:extLst>
              <a:ext uri="{FF2B5EF4-FFF2-40B4-BE49-F238E27FC236}">
                <a16:creationId xmlns:a16="http://schemas.microsoft.com/office/drawing/2014/main" id="{A1A8BB00-BB64-7281-54D3-FEA368EB2BE0}"/>
              </a:ext>
            </a:extLst>
          </p:cNvPr>
          <p:cNvSpPr txBox="1"/>
          <p:nvPr/>
        </p:nvSpPr>
        <p:spPr>
          <a:xfrm>
            <a:off x="2034454" y="3076222"/>
            <a:ext cx="2374817" cy="369332"/>
          </a:xfrm>
          <a:prstGeom prst="rect">
            <a:avLst/>
          </a:prstGeom>
          <a:noFill/>
        </p:spPr>
        <p:txBody>
          <a:bodyPr wrap="none" rtlCol="0">
            <a:spAutoFit/>
          </a:bodyPr>
          <a:lstStyle/>
          <a:p>
            <a:pPr algn="ctr"/>
            <a:r>
              <a:rPr lang="en-US" b="1" dirty="0"/>
              <a:t>Refugees &amp; Settlement</a:t>
            </a:r>
          </a:p>
        </p:txBody>
      </p:sp>
      <p:sp>
        <p:nvSpPr>
          <p:cNvPr id="22" name="TextBox 21">
            <a:extLst>
              <a:ext uri="{FF2B5EF4-FFF2-40B4-BE49-F238E27FC236}">
                <a16:creationId xmlns:a16="http://schemas.microsoft.com/office/drawing/2014/main" id="{3D261AD6-ADDC-EC48-FEDE-13DD108049DE}"/>
              </a:ext>
            </a:extLst>
          </p:cNvPr>
          <p:cNvSpPr txBox="1"/>
          <p:nvPr/>
        </p:nvSpPr>
        <p:spPr>
          <a:xfrm>
            <a:off x="6991380" y="3102429"/>
            <a:ext cx="4629814" cy="1200329"/>
          </a:xfrm>
          <a:prstGeom prst="rect">
            <a:avLst/>
          </a:prstGeom>
          <a:noFill/>
        </p:spPr>
        <p:txBody>
          <a:bodyPr wrap="square" rtlCol="0">
            <a:spAutoFit/>
          </a:bodyPr>
          <a:lstStyle/>
          <a:p>
            <a:r>
              <a:rPr lang="en-US" b="1" dirty="0"/>
              <a:t>Social Justice:</a:t>
            </a:r>
          </a:p>
          <a:p>
            <a:endParaRPr lang="en-US" b="1" dirty="0"/>
          </a:p>
          <a:p>
            <a:pPr lvl="1"/>
            <a:r>
              <a:rPr lang="en-US" b="1" dirty="0"/>
              <a:t>Anti Racism – BLM, Residential Schools</a:t>
            </a:r>
          </a:p>
          <a:p>
            <a:pPr lvl="1"/>
            <a:r>
              <a:rPr lang="en-US" b="1" dirty="0"/>
              <a:t>Environment – BC Wildfires</a:t>
            </a:r>
          </a:p>
        </p:txBody>
      </p:sp>
      <p:sp>
        <p:nvSpPr>
          <p:cNvPr id="27" name="TextBox 26">
            <a:extLst>
              <a:ext uri="{FF2B5EF4-FFF2-40B4-BE49-F238E27FC236}">
                <a16:creationId xmlns:a16="http://schemas.microsoft.com/office/drawing/2014/main" id="{6B04D504-D7AE-16AA-6B36-69910D6608BE}"/>
              </a:ext>
            </a:extLst>
          </p:cNvPr>
          <p:cNvSpPr txBox="1"/>
          <p:nvPr/>
        </p:nvSpPr>
        <p:spPr>
          <a:xfrm>
            <a:off x="249381" y="6368628"/>
            <a:ext cx="4423006" cy="261610"/>
          </a:xfrm>
          <a:prstGeom prst="rect">
            <a:avLst/>
          </a:prstGeom>
          <a:noFill/>
        </p:spPr>
        <p:txBody>
          <a:bodyPr wrap="none" rtlCol="0">
            <a:spAutoFit/>
          </a:bodyPr>
          <a:lstStyle/>
          <a:p>
            <a:r>
              <a:rPr lang="en-US" sz="1100" dirty="0"/>
              <a:t>**Volunteers: Jan 2022 – 39,355 : May 2022 – 39,928 : Apr 2023 – 40,680</a:t>
            </a:r>
          </a:p>
        </p:txBody>
      </p:sp>
      <p:cxnSp>
        <p:nvCxnSpPr>
          <p:cNvPr id="4" name="Straight Connector 3">
            <a:extLst>
              <a:ext uri="{FF2B5EF4-FFF2-40B4-BE49-F238E27FC236}">
                <a16:creationId xmlns:a16="http://schemas.microsoft.com/office/drawing/2014/main" id="{9A38C1BA-FCF6-1831-3740-5E451033DD0E}"/>
              </a:ext>
            </a:extLst>
          </p:cNvPr>
          <p:cNvCxnSpPr>
            <a:cxnSpLocks/>
          </p:cNvCxnSpPr>
          <p:nvPr/>
        </p:nvCxnSpPr>
        <p:spPr>
          <a:xfrm>
            <a:off x="519547" y="1690688"/>
            <a:ext cx="8437419" cy="0"/>
          </a:xfrm>
          <a:prstGeom prst="line">
            <a:avLst/>
          </a:prstGeom>
          <a:ln w="38100">
            <a:solidFill>
              <a:srgbClr val="595959"/>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CC8669F3-9452-2E50-1672-49A67F0D2AEB}"/>
              </a:ext>
            </a:extLst>
          </p:cNvPr>
          <p:cNvCxnSpPr>
            <a:cxnSpLocks/>
          </p:cNvCxnSpPr>
          <p:nvPr/>
        </p:nvCxnSpPr>
        <p:spPr>
          <a:xfrm>
            <a:off x="6359533" y="2914582"/>
            <a:ext cx="0" cy="2321938"/>
          </a:xfrm>
          <a:prstGeom prst="line">
            <a:avLst/>
          </a:prstGeom>
          <a:ln w="63500">
            <a:solidFill>
              <a:srgbClr val="DF448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453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2D2CE-CC20-D741-8452-01AE8B51FC9A}"/>
              </a:ext>
            </a:extLst>
          </p:cNvPr>
          <p:cNvSpPr>
            <a:spLocks noGrp="1"/>
          </p:cNvSpPr>
          <p:nvPr>
            <p:ph type="title"/>
          </p:nvPr>
        </p:nvSpPr>
        <p:spPr/>
        <p:txBody>
          <a:bodyPr/>
          <a:lstStyle/>
          <a:p>
            <a:r>
              <a:rPr lang="en-US" dirty="0"/>
              <a:t>The Rest of 2023 &amp; Beyond . . . </a:t>
            </a:r>
          </a:p>
        </p:txBody>
      </p:sp>
      <p:sp>
        <p:nvSpPr>
          <p:cNvPr id="3" name="Content Placeholder 2">
            <a:extLst>
              <a:ext uri="{FF2B5EF4-FFF2-40B4-BE49-F238E27FC236}">
                <a16:creationId xmlns:a16="http://schemas.microsoft.com/office/drawing/2014/main" id="{43A72555-C863-4440-8516-9AA12E787D0D}"/>
              </a:ext>
            </a:extLst>
          </p:cNvPr>
          <p:cNvSpPr>
            <a:spLocks noGrp="1"/>
          </p:cNvSpPr>
          <p:nvPr>
            <p:ph idx="1"/>
          </p:nvPr>
        </p:nvSpPr>
        <p:spPr/>
        <p:txBody>
          <a:bodyPr>
            <a:normAutofit fontScale="77500" lnSpcReduction="20000"/>
          </a:bodyPr>
          <a:lstStyle/>
          <a:p>
            <a:pPr>
              <a:lnSpc>
                <a:spcPct val="150000"/>
              </a:lnSpc>
            </a:pPr>
            <a:endParaRPr lang="en-US" dirty="0"/>
          </a:p>
          <a:p>
            <a:pPr>
              <a:lnSpc>
                <a:spcPct val="150000"/>
              </a:lnSpc>
            </a:pPr>
            <a:r>
              <a:rPr lang="en-US" dirty="0"/>
              <a:t>Connect with </a:t>
            </a:r>
            <a:r>
              <a:rPr lang="en-US" b="1" dirty="0">
                <a:solidFill>
                  <a:srgbClr val="E6CB3C"/>
                </a:solidFill>
              </a:rPr>
              <a:t>coaching</a:t>
            </a:r>
            <a:r>
              <a:rPr lang="en-US" dirty="0"/>
              <a:t> opportunities via</a:t>
            </a:r>
            <a:r>
              <a:rPr lang="en-US" dirty="0">
                <a:solidFill>
                  <a:srgbClr val="3FB4BB"/>
                </a:solidFill>
              </a:rPr>
              <a:t> </a:t>
            </a:r>
            <a:r>
              <a:rPr lang="en-US" b="1" dirty="0">
                <a:solidFill>
                  <a:srgbClr val="E6CB3C"/>
                </a:solidFill>
              </a:rPr>
              <a:t>Eventbrite Sessions </a:t>
            </a:r>
            <a:r>
              <a:rPr lang="en-US" dirty="0"/>
              <a:t>hosted by Sheena</a:t>
            </a:r>
          </a:p>
          <a:p>
            <a:pPr>
              <a:lnSpc>
                <a:spcPct val="150000"/>
              </a:lnSpc>
            </a:pPr>
            <a:r>
              <a:rPr lang="en-US" dirty="0"/>
              <a:t>Connect with the </a:t>
            </a:r>
            <a:r>
              <a:rPr lang="en-US" b="1" dirty="0">
                <a:solidFill>
                  <a:srgbClr val="DF4486"/>
                </a:solidFill>
              </a:rPr>
              <a:t>us</a:t>
            </a:r>
            <a:r>
              <a:rPr lang="en-US" dirty="0"/>
              <a:t> via </a:t>
            </a:r>
            <a:r>
              <a:rPr lang="en-US" b="1" dirty="0">
                <a:solidFill>
                  <a:srgbClr val="DF4486"/>
                </a:solidFill>
              </a:rPr>
              <a:t>info@volunteerconnector.org</a:t>
            </a:r>
            <a:r>
              <a:rPr lang="en-US" dirty="0">
                <a:solidFill>
                  <a:srgbClr val="DF4486"/>
                </a:solidFill>
              </a:rPr>
              <a:t> </a:t>
            </a:r>
            <a:r>
              <a:rPr lang="en-US" dirty="0"/>
              <a:t>hosted by Tracy</a:t>
            </a:r>
          </a:p>
          <a:p>
            <a:pPr>
              <a:lnSpc>
                <a:spcPct val="150000"/>
              </a:lnSpc>
            </a:pPr>
            <a:r>
              <a:rPr lang="en-US" dirty="0"/>
              <a:t>Connect with </a:t>
            </a:r>
            <a:r>
              <a:rPr lang="en-US" b="1" dirty="0">
                <a:solidFill>
                  <a:srgbClr val="D18D22"/>
                </a:solidFill>
              </a:rPr>
              <a:t>the data</a:t>
            </a:r>
            <a:r>
              <a:rPr lang="en-US" dirty="0">
                <a:solidFill>
                  <a:srgbClr val="D18D22"/>
                </a:solidFill>
              </a:rPr>
              <a:t> </a:t>
            </a:r>
            <a:r>
              <a:rPr lang="en-US" dirty="0"/>
              <a:t>we presented today via your </a:t>
            </a:r>
            <a:r>
              <a:rPr lang="en-US" b="1" dirty="0">
                <a:solidFill>
                  <a:srgbClr val="D18D22"/>
                </a:solidFill>
              </a:rPr>
              <a:t>organization’s dashboard / our blog</a:t>
            </a:r>
          </a:p>
          <a:p>
            <a:pPr>
              <a:lnSpc>
                <a:spcPct val="150000"/>
              </a:lnSpc>
            </a:pPr>
            <a:r>
              <a:rPr lang="en-US" dirty="0"/>
              <a:t>Upgrade your </a:t>
            </a:r>
            <a:r>
              <a:rPr lang="en-US" b="1" dirty="0">
                <a:solidFill>
                  <a:srgbClr val="3FB4BB"/>
                </a:solidFill>
              </a:rPr>
              <a:t>subscription</a:t>
            </a:r>
            <a:r>
              <a:rPr lang="en-US" dirty="0"/>
              <a:t> to get first access to new </a:t>
            </a:r>
            <a:r>
              <a:rPr lang="en-US" b="1" dirty="0">
                <a:solidFill>
                  <a:srgbClr val="3FB4BB"/>
                </a:solidFill>
              </a:rPr>
              <a:t>features launching every 6 months</a:t>
            </a:r>
          </a:p>
          <a:p>
            <a:pPr>
              <a:lnSpc>
                <a:spcPct val="150000"/>
              </a:lnSpc>
            </a:pPr>
            <a:endParaRPr lang="en-US" dirty="0"/>
          </a:p>
          <a:p>
            <a:pPr>
              <a:lnSpc>
                <a:spcPct val="150000"/>
              </a:lnSpc>
            </a:pPr>
            <a:r>
              <a:rPr lang="en-US" dirty="0"/>
              <a:t>Connect with </a:t>
            </a:r>
            <a:r>
              <a:rPr lang="en-US" b="1" dirty="0">
                <a:solidFill>
                  <a:srgbClr val="77955F"/>
                </a:solidFill>
              </a:rPr>
              <a:t>one another </a:t>
            </a:r>
            <a:r>
              <a:rPr lang="en-US" dirty="0"/>
              <a:t>and your </a:t>
            </a:r>
            <a:r>
              <a:rPr lang="en-US" b="1" dirty="0">
                <a:solidFill>
                  <a:srgbClr val="77955F"/>
                </a:solidFill>
              </a:rPr>
              <a:t>community</a:t>
            </a:r>
            <a:r>
              <a:rPr lang="en-US" dirty="0"/>
              <a:t> via the </a:t>
            </a:r>
            <a:r>
              <a:rPr lang="en-US" b="1" dirty="0">
                <a:solidFill>
                  <a:srgbClr val="77955F"/>
                </a:solidFill>
              </a:rPr>
              <a:t>VolunteerConnector</a:t>
            </a:r>
          </a:p>
        </p:txBody>
      </p:sp>
      <p:pic>
        <p:nvPicPr>
          <p:cNvPr id="5" name="Picture 4">
            <a:extLst>
              <a:ext uri="{FF2B5EF4-FFF2-40B4-BE49-F238E27FC236}">
                <a16:creationId xmlns:a16="http://schemas.microsoft.com/office/drawing/2014/main" id="{864D0AB9-F464-BF4E-9640-BBEE9767572D}"/>
              </a:ext>
            </a:extLst>
          </p:cNvPr>
          <p:cNvPicPr>
            <a:picLocks noChangeAspect="1"/>
          </p:cNvPicPr>
          <p:nvPr/>
        </p:nvPicPr>
        <p:blipFill>
          <a:blip r:embed="rId3"/>
          <a:stretch>
            <a:fillRect/>
          </a:stretch>
        </p:blipFill>
        <p:spPr>
          <a:xfrm>
            <a:off x="9206346" y="6410162"/>
            <a:ext cx="2736273" cy="220076"/>
          </a:xfrm>
          <a:prstGeom prst="rect">
            <a:avLst/>
          </a:prstGeom>
        </p:spPr>
      </p:pic>
      <p:pic>
        <p:nvPicPr>
          <p:cNvPr id="6" name="Picture 5">
            <a:extLst>
              <a:ext uri="{FF2B5EF4-FFF2-40B4-BE49-F238E27FC236}">
                <a16:creationId xmlns:a16="http://schemas.microsoft.com/office/drawing/2014/main" id="{81A78889-1BC7-F47C-0B99-7FF51512AE79}"/>
              </a:ext>
            </a:extLst>
          </p:cNvPr>
          <p:cNvPicPr>
            <a:picLocks noChangeAspect="1"/>
          </p:cNvPicPr>
          <p:nvPr/>
        </p:nvPicPr>
        <p:blipFill>
          <a:blip r:embed="rId4"/>
          <a:srcRect/>
          <a:stretch/>
        </p:blipFill>
        <p:spPr>
          <a:xfrm>
            <a:off x="9455726" y="24021"/>
            <a:ext cx="2736273" cy="1752845"/>
          </a:xfrm>
          <a:prstGeom prst="rect">
            <a:avLst/>
          </a:prstGeom>
        </p:spPr>
      </p:pic>
      <p:cxnSp>
        <p:nvCxnSpPr>
          <p:cNvPr id="7" name="Straight Connector 6">
            <a:extLst>
              <a:ext uri="{FF2B5EF4-FFF2-40B4-BE49-F238E27FC236}">
                <a16:creationId xmlns:a16="http://schemas.microsoft.com/office/drawing/2014/main" id="{B97DDD79-96B6-805D-9AF0-2934C599010F}"/>
              </a:ext>
            </a:extLst>
          </p:cNvPr>
          <p:cNvCxnSpPr>
            <a:cxnSpLocks/>
          </p:cNvCxnSpPr>
          <p:nvPr/>
        </p:nvCxnSpPr>
        <p:spPr>
          <a:xfrm>
            <a:off x="519547" y="1690688"/>
            <a:ext cx="8437419" cy="0"/>
          </a:xfrm>
          <a:prstGeom prst="line">
            <a:avLst/>
          </a:prstGeom>
          <a:ln w="38100">
            <a:solidFill>
              <a:srgbClr val="595959"/>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51978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2D2CE-CC20-D741-8452-01AE8B51FC9A}"/>
              </a:ext>
            </a:extLst>
          </p:cNvPr>
          <p:cNvSpPr>
            <a:spLocks noGrp="1"/>
          </p:cNvSpPr>
          <p:nvPr>
            <p:ph type="title"/>
          </p:nvPr>
        </p:nvSpPr>
        <p:spPr/>
        <p:txBody>
          <a:bodyPr/>
          <a:lstStyle/>
          <a:p>
            <a:r>
              <a:rPr lang="en-US" dirty="0"/>
              <a:t>Why Adapt Your Engagement?</a:t>
            </a:r>
          </a:p>
        </p:txBody>
      </p:sp>
      <p:sp>
        <p:nvSpPr>
          <p:cNvPr id="3" name="Content Placeholder 2">
            <a:extLst>
              <a:ext uri="{FF2B5EF4-FFF2-40B4-BE49-F238E27FC236}">
                <a16:creationId xmlns:a16="http://schemas.microsoft.com/office/drawing/2014/main" id="{43A72555-C863-4440-8516-9AA12E787D0D}"/>
              </a:ext>
            </a:extLst>
          </p:cNvPr>
          <p:cNvSpPr>
            <a:spLocks noGrp="1"/>
          </p:cNvSpPr>
          <p:nvPr>
            <p:ph idx="1"/>
          </p:nvPr>
        </p:nvSpPr>
        <p:spPr/>
        <p:txBody>
          <a:bodyPr>
            <a:normAutofit/>
          </a:bodyPr>
          <a:lstStyle/>
          <a:p>
            <a:pPr marL="0" indent="0">
              <a:buNone/>
            </a:pPr>
            <a:endParaRPr lang="en-US" dirty="0"/>
          </a:p>
          <a:p>
            <a:pPr marL="0" indent="0">
              <a:buNone/>
            </a:pPr>
            <a:endParaRPr lang="en-US" sz="2000" dirty="0"/>
          </a:p>
          <a:p>
            <a:pPr marL="0" indent="0" algn="ctr">
              <a:lnSpc>
                <a:spcPct val="150000"/>
              </a:lnSpc>
              <a:buNone/>
            </a:pPr>
            <a:r>
              <a:rPr lang="en-US" dirty="0"/>
              <a:t>Wanting to be connected to a larger cause and make an </a:t>
            </a:r>
            <a:r>
              <a:rPr lang="en-US" sz="3600" b="1" dirty="0">
                <a:solidFill>
                  <a:srgbClr val="D18D22"/>
                </a:solidFill>
              </a:rPr>
              <a:t>IMPACT</a:t>
            </a:r>
            <a:endParaRPr lang="en-US" b="1" dirty="0">
              <a:solidFill>
                <a:srgbClr val="D18D22"/>
              </a:solidFill>
            </a:endParaRPr>
          </a:p>
          <a:p>
            <a:pPr marL="0" indent="0" algn="ctr">
              <a:lnSpc>
                <a:spcPct val="150000"/>
              </a:lnSpc>
              <a:buNone/>
            </a:pPr>
            <a:r>
              <a:rPr lang="en-US" dirty="0"/>
              <a:t>To meet people and create new </a:t>
            </a:r>
            <a:r>
              <a:rPr lang="en-US" sz="3600" b="1" dirty="0">
                <a:solidFill>
                  <a:srgbClr val="DF4486"/>
                </a:solidFill>
              </a:rPr>
              <a:t>CONNECTIONS</a:t>
            </a:r>
            <a:endParaRPr lang="en-US" b="1" dirty="0">
              <a:solidFill>
                <a:srgbClr val="DF4486"/>
              </a:solidFill>
            </a:endParaRPr>
          </a:p>
          <a:p>
            <a:pPr marL="0" indent="0" algn="ctr">
              <a:lnSpc>
                <a:spcPct val="150000"/>
              </a:lnSpc>
              <a:buNone/>
            </a:pPr>
            <a:r>
              <a:rPr lang="en-US" dirty="0"/>
              <a:t>To find a new or renewed sense of </a:t>
            </a:r>
            <a:r>
              <a:rPr lang="en-US" sz="3600" b="1" dirty="0">
                <a:solidFill>
                  <a:srgbClr val="9FD6D3"/>
                </a:solidFill>
              </a:rPr>
              <a:t>BELONGING</a:t>
            </a:r>
            <a:endParaRPr lang="en-US" b="1" dirty="0">
              <a:solidFill>
                <a:srgbClr val="9FD6D3"/>
              </a:solidFill>
            </a:endParaRPr>
          </a:p>
        </p:txBody>
      </p:sp>
      <p:pic>
        <p:nvPicPr>
          <p:cNvPr id="5" name="Picture 4">
            <a:extLst>
              <a:ext uri="{FF2B5EF4-FFF2-40B4-BE49-F238E27FC236}">
                <a16:creationId xmlns:a16="http://schemas.microsoft.com/office/drawing/2014/main" id="{864D0AB9-F464-BF4E-9640-BBEE9767572D}"/>
              </a:ext>
            </a:extLst>
          </p:cNvPr>
          <p:cNvPicPr>
            <a:picLocks noChangeAspect="1"/>
          </p:cNvPicPr>
          <p:nvPr/>
        </p:nvPicPr>
        <p:blipFill>
          <a:blip r:embed="rId3"/>
          <a:stretch>
            <a:fillRect/>
          </a:stretch>
        </p:blipFill>
        <p:spPr>
          <a:xfrm>
            <a:off x="9206346" y="6410162"/>
            <a:ext cx="2736273" cy="220076"/>
          </a:xfrm>
          <a:prstGeom prst="rect">
            <a:avLst/>
          </a:prstGeom>
        </p:spPr>
      </p:pic>
      <p:pic>
        <p:nvPicPr>
          <p:cNvPr id="6" name="Picture 5">
            <a:extLst>
              <a:ext uri="{FF2B5EF4-FFF2-40B4-BE49-F238E27FC236}">
                <a16:creationId xmlns:a16="http://schemas.microsoft.com/office/drawing/2014/main" id="{81A78889-1BC7-F47C-0B99-7FF51512AE79}"/>
              </a:ext>
            </a:extLst>
          </p:cNvPr>
          <p:cNvPicPr>
            <a:picLocks noChangeAspect="1"/>
          </p:cNvPicPr>
          <p:nvPr/>
        </p:nvPicPr>
        <p:blipFill>
          <a:blip r:embed="rId4"/>
          <a:srcRect/>
          <a:stretch/>
        </p:blipFill>
        <p:spPr>
          <a:xfrm>
            <a:off x="9455726" y="24021"/>
            <a:ext cx="2736273" cy="1752845"/>
          </a:xfrm>
          <a:prstGeom prst="rect">
            <a:avLst/>
          </a:prstGeom>
        </p:spPr>
      </p:pic>
      <p:cxnSp>
        <p:nvCxnSpPr>
          <p:cNvPr id="7" name="Straight Connector 6">
            <a:extLst>
              <a:ext uri="{FF2B5EF4-FFF2-40B4-BE49-F238E27FC236}">
                <a16:creationId xmlns:a16="http://schemas.microsoft.com/office/drawing/2014/main" id="{953900C2-4108-6170-E564-1AE81BC086E6}"/>
              </a:ext>
            </a:extLst>
          </p:cNvPr>
          <p:cNvCxnSpPr>
            <a:cxnSpLocks/>
          </p:cNvCxnSpPr>
          <p:nvPr/>
        </p:nvCxnSpPr>
        <p:spPr>
          <a:xfrm>
            <a:off x="519547" y="1690688"/>
            <a:ext cx="8437419" cy="0"/>
          </a:xfrm>
          <a:prstGeom prst="line">
            <a:avLst/>
          </a:prstGeom>
          <a:ln w="38100">
            <a:solidFill>
              <a:srgbClr val="595959"/>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052478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1606</TotalTime>
  <Words>493</Words>
  <Application>Microsoft Macintosh PowerPoint</Application>
  <PresentationFormat>Widescreen</PresentationFormat>
  <Paragraphs>73</Paragraphs>
  <Slides>10</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Land Acknowledgement</vt:lpstr>
      <vt:lpstr>Why People Volunteer?</vt:lpstr>
      <vt:lpstr>Data Telling a Story  </vt:lpstr>
      <vt:lpstr>Volunteer Demographics – Gen Z</vt:lpstr>
      <vt:lpstr>Volunteer Preferences</vt:lpstr>
      <vt:lpstr>Volunteer Compassion</vt:lpstr>
      <vt:lpstr>The Rest of 2023 &amp; Beyond . . . </vt:lpstr>
      <vt:lpstr>Why Adapt Your Engagement?</vt:lpstr>
      <vt:lpstr>That’s a wrap . . . www.volunteerconnector.org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Watson</dc:creator>
  <cp:lastModifiedBy>Doug Watson</cp:lastModifiedBy>
  <cp:revision>109</cp:revision>
  <dcterms:created xsi:type="dcterms:W3CDTF">2021-05-20T19:43:03Z</dcterms:created>
  <dcterms:modified xsi:type="dcterms:W3CDTF">2023-06-07T21:54:35Z</dcterms:modified>
</cp:coreProperties>
</file>